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58" r:id="rId3"/>
    <p:sldId id="259" r:id="rId4"/>
    <p:sldId id="261" r:id="rId5"/>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E3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132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B209CAC-359A-41EB-BA8D-749206D09553}"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1546479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B209CAC-359A-41EB-BA8D-749206D09553}"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663452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B209CAC-359A-41EB-BA8D-749206D09553}"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1371477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B209CAC-359A-41EB-BA8D-749206D09553}" type="datetimeFigureOut">
              <a:rPr lang="en-GB" smtClean="0"/>
              <a:t>06/11/2026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2554022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B209CAC-359A-41EB-BA8D-749206D09553}" type="datetimeFigureOut">
              <a:rPr lang="en-GB" smtClean="0"/>
              <a:t>06/11/2026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3193488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B209CAC-359A-41EB-BA8D-749206D09553}" type="datetimeFigureOut">
              <a:rPr lang="en-GB" smtClean="0"/>
              <a:t>06/11/2026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1429968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209CAC-359A-41EB-BA8D-749206D09553}" type="datetimeFigureOut">
              <a:rPr lang="en-GB" smtClean="0"/>
              <a:t>06/11/2026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2049352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B209CAC-359A-41EB-BA8D-749206D09553}" type="datetimeFigureOut">
              <a:rPr lang="en-GB" smtClean="0"/>
              <a:t>06/11/2026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2485685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B209CAC-359A-41EB-BA8D-749206D09553}" type="datetimeFigureOut">
              <a:rPr lang="en-GB" smtClean="0"/>
              <a:t>06/11/2026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638563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B209CAC-359A-41EB-BA8D-749206D09553}"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3001926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B209CAC-359A-41EB-BA8D-749206D09553}"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92BE22-13A6-45AC-8DEA-2B52CE3512BF}" type="slidenum">
              <a:rPr lang="en-GB" smtClean="0"/>
              <a:t>‹#›</a:t>
            </a:fld>
            <a:endParaRPr lang="en-GB"/>
          </a:p>
        </p:txBody>
      </p:sp>
    </p:spTree>
    <p:extLst>
      <p:ext uri="{BB962C8B-B14F-4D97-AF65-F5344CB8AC3E}">
        <p14:creationId xmlns:p14="http://schemas.microsoft.com/office/powerpoint/2010/main" val="552819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209CAC-359A-41EB-BA8D-749206D09553}" type="datetimeFigureOut">
              <a:rPr lang="en-GB" smtClean="0"/>
              <a:t>06/11/2026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92BE22-13A6-45AC-8DEA-2B52CE3512BF}" type="slidenum">
              <a:rPr lang="en-GB" smtClean="0"/>
              <a:t>‹#›</a:t>
            </a:fld>
            <a:endParaRPr lang="en-GB"/>
          </a:p>
        </p:txBody>
      </p:sp>
    </p:spTree>
    <p:extLst>
      <p:ext uri="{BB962C8B-B14F-4D97-AF65-F5344CB8AC3E}">
        <p14:creationId xmlns:p14="http://schemas.microsoft.com/office/powerpoint/2010/main" val="3766860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0224760B-A366-475C-9BAC-2C657CC63B24}"/>
              </a:ext>
            </a:extLst>
          </p:cNvPr>
          <p:cNvGraphicFramePr>
            <a:graphicFrameLocks noGrp="1"/>
          </p:cNvGraphicFramePr>
          <p:nvPr>
            <p:extLst>
              <p:ext uri="{D42A27DB-BD31-4B8C-83A1-F6EECF244321}">
                <p14:modId xmlns:p14="http://schemas.microsoft.com/office/powerpoint/2010/main" val="1721123426"/>
              </p:ext>
            </p:extLst>
          </p:nvPr>
        </p:nvGraphicFramePr>
        <p:xfrm>
          <a:off x="-1" y="467833"/>
          <a:ext cx="9906001" cy="25107062"/>
        </p:xfrm>
        <a:graphic>
          <a:graphicData uri="http://schemas.openxmlformats.org/drawingml/2006/table">
            <a:tbl>
              <a:tblPr firstRow="1" bandRow="1">
                <a:tableStyleId>{BC89EF96-8CEA-46FF-86C4-4CE0E7609802}</a:tableStyleId>
              </a:tblPr>
              <a:tblGrid>
                <a:gridCol w="1415143">
                  <a:extLst>
                    <a:ext uri="{9D8B030D-6E8A-4147-A177-3AD203B41FA5}">
                      <a16:colId xmlns:a16="http://schemas.microsoft.com/office/drawing/2014/main" val="3340256213"/>
                    </a:ext>
                  </a:extLst>
                </a:gridCol>
                <a:gridCol w="1415143">
                  <a:extLst>
                    <a:ext uri="{9D8B030D-6E8A-4147-A177-3AD203B41FA5}">
                      <a16:colId xmlns:a16="http://schemas.microsoft.com/office/drawing/2014/main" val="3260752408"/>
                    </a:ext>
                  </a:extLst>
                </a:gridCol>
                <a:gridCol w="1415143">
                  <a:extLst>
                    <a:ext uri="{9D8B030D-6E8A-4147-A177-3AD203B41FA5}">
                      <a16:colId xmlns:a16="http://schemas.microsoft.com/office/drawing/2014/main" val="363345038"/>
                    </a:ext>
                  </a:extLst>
                </a:gridCol>
                <a:gridCol w="1415143">
                  <a:extLst>
                    <a:ext uri="{9D8B030D-6E8A-4147-A177-3AD203B41FA5}">
                      <a16:colId xmlns:a16="http://schemas.microsoft.com/office/drawing/2014/main" val="1183885922"/>
                    </a:ext>
                  </a:extLst>
                </a:gridCol>
                <a:gridCol w="1415143">
                  <a:extLst>
                    <a:ext uri="{9D8B030D-6E8A-4147-A177-3AD203B41FA5}">
                      <a16:colId xmlns:a16="http://schemas.microsoft.com/office/drawing/2014/main" val="3910190036"/>
                    </a:ext>
                  </a:extLst>
                </a:gridCol>
                <a:gridCol w="1415143">
                  <a:extLst>
                    <a:ext uri="{9D8B030D-6E8A-4147-A177-3AD203B41FA5}">
                      <a16:colId xmlns:a16="http://schemas.microsoft.com/office/drawing/2014/main" val="1484064003"/>
                    </a:ext>
                  </a:extLst>
                </a:gridCol>
                <a:gridCol w="1415143">
                  <a:extLst>
                    <a:ext uri="{9D8B030D-6E8A-4147-A177-3AD203B41FA5}">
                      <a16:colId xmlns:a16="http://schemas.microsoft.com/office/drawing/2014/main" val="663795535"/>
                    </a:ext>
                  </a:extLst>
                </a:gridCol>
              </a:tblGrid>
              <a:tr h="447404">
                <a:tc>
                  <a:txBody>
                    <a:bodyPr/>
                    <a:lstStyle/>
                    <a:p>
                      <a:pPr algn="ctr"/>
                      <a:r>
                        <a:rPr lang="en-GB" sz="2300" dirty="0">
                          <a:latin typeface="+mn-lt"/>
                        </a:rPr>
                        <a:t>Cycle 1</a:t>
                      </a:r>
                    </a:p>
                  </a:txBody>
                  <a:tcPr marL="74295" marR="74295" marT="37148" marB="37148" anchor="ctr"/>
                </a:tc>
                <a:tc>
                  <a:txBody>
                    <a:bodyPr/>
                    <a:lstStyle/>
                    <a:p>
                      <a:pPr algn="ctr"/>
                      <a:r>
                        <a:rPr lang="en-GB" sz="1500" dirty="0">
                          <a:latin typeface="+mn-lt"/>
                        </a:rPr>
                        <a:t>Autumn 1</a:t>
                      </a:r>
                    </a:p>
                  </a:txBody>
                  <a:tcPr marL="74295" marR="74295" marT="37148" marB="37148" anchor="ctr"/>
                </a:tc>
                <a:tc>
                  <a:txBody>
                    <a:bodyPr/>
                    <a:lstStyle/>
                    <a:p>
                      <a:pPr algn="ctr"/>
                      <a:r>
                        <a:rPr lang="en-GB" sz="1500" dirty="0">
                          <a:latin typeface="+mn-lt"/>
                        </a:rPr>
                        <a:t>Autumn 2</a:t>
                      </a:r>
                    </a:p>
                  </a:txBody>
                  <a:tcPr marL="74295" marR="74295" marT="37148" marB="37148" anchor="ctr"/>
                </a:tc>
                <a:tc>
                  <a:txBody>
                    <a:bodyPr/>
                    <a:lstStyle/>
                    <a:p>
                      <a:pPr algn="ctr"/>
                      <a:r>
                        <a:rPr lang="en-GB" sz="1500" dirty="0">
                          <a:latin typeface="+mn-lt"/>
                        </a:rPr>
                        <a:t>Spring 1</a:t>
                      </a:r>
                    </a:p>
                  </a:txBody>
                  <a:tcPr marL="74295" marR="74295" marT="37148" marB="37148" anchor="ctr"/>
                </a:tc>
                <a:tc>
                  <a:txBody>
                    <a:bodyPr/>
                    <a:lstStyle/>
                    <a:p>
                      <a:pPr algn="ctr"/>
                      <a:r>
                        <a:rPr lang="en-GB" sz="1500" dirty="0">
                          <a:latin typeface="+mn-lt"/>
                        </a:rPr>
                        <a:t>Spring 2</a:t>
                      </a:r>
                    </a:p>
                  </a:txBody>
                  <a:tcPr marL="74295" marR="74295" marT="37148" marB="37148" anchor="ctr"/>
                </a:tc>
                <a:tc>
                  <a:txBody>
                    <a:bodyPr/>
                    <a:lstStyle/>
                    <a:p>
                      <a:pPr algn="ctr"/>
                      <a:r>
                        <a:rPr lang="en-GB" sz="1500" dirty="0">
                          <a:latin typeface="+mn-lt"/>
                        </a:rPr>
                        <a:t>Summer 1</a:t>
                      </a:r>
                    </a:p>
                  </a:txBody>
                  <a:tcPr marL="74295" marR="74295" marT="37148" marB="37148" anchor="ctr"/>
                </a:tc>
                <a:tc>
                  <a:txBody>
                    <a:bodyPr/>
                    <a:lstStyle/>
                    <a:p>
                      <a:pPr algn="ctr"/>
                      <a:r>
                        <a:rPr lang="en-GB" sz="1500" dirty="0">
                          <a:latin typeface="+mn-lt"/>
                        </a:rPr>
                        <a:t>Summer 2</a:t>
                      </a:r>
                    </a:p>
                  </a:txBody>
                  <a:tcPr marL="74295" marR="74295" marT="37148" marB="37148" anchor="ctr"/>
                </a:tc>
                <a:extLst>
                  <a:ext uri="{0D108BD9-81ED-4DB2-BD59-A6C34878D82A}">
                    <a16:rowId xmlns:a16="http://schemas.microsoft.com/office/drawing/2014/main" val="3442045256"/>
                  </a:ext>
                </a:extLst>
              </a:tr>
              <a:tr h="272415">
                <a:tc gridSpan="7">
                  <a:txBody>
                    <a:bodyPr/>
                    <a:lstStyle/>
                    <a:p>
                      <a:r>
                        <a:rPr lang="en-GB" sz="1300" b="1" dirty="0">
                          <a:latin typeface="+mn-lt"/>
                        </a:rPr>
                        <a:t>AQA Entry Level</a:t>
                      </a:r>
                    </a:p>
                  </a:txBody>
                  <a:tcPr marL="74295" marR="74295" marT="37148" marB="37148"/>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780832576"/>
                  </a:ext>
                </a:extLst>
              </a:tr>
              <a:tr h="368878">
                <a:tc>
                  <a:txBody>
                    <a:bodyPr/>
                    <a:lstStyle/>
                    <a:p>
                      <a:pPr algn="ctr"/>
                      <a:r>
                        <a:rPr lang="en-GB" sz="1200" b="1" dirty="0">
                          <a:latin typeface="+mn-lt"/>
                        </a:rPr>
                        <a:t>English</a:t>
                      </a:r>
                    </a:p>
                  </a:txBody>
                  <a:tcPr marL="74295" marR="74295" marT="37148" marB="37148" anchor="ctr">
                    <a:solidFill>
                      <a:schemeClr val="bg1"/>
                    </a:solidFill>
                  </a:tcPr>
                </a:tc>
                <a:tc>
                  <a:txBody>
                    <a:bodyPr/>
                    <a:lstStyle/>
                    <a:p>
                      <a:pPr algn="ctr">
                        <a:lnSpc>
                          <a:spcPct val="100000"/>
                        </a:lnSpc>
                        <a:spcAft>
                          <a:spcPts val="800"/>
                        </a:spcAft>
                        <a:buNone/>
                      </a:pPr>
                      <a:r>
                        <a:rPr lang="en-GB" sz="1100" b="0" dirty="0">
                          <a:latin typeface="Calibri" panose="020F0502020204030204" pitchFamily="34" charset="0"/>
                          <a:ea typeface="Calibri" panose="020F0502020204030204" pitchFamily="34" charset="0"/>
                          <a:cs typeface="Calibri" panose="020F0502020204030204" pitchFamily="34" charset="0"/>
                        </a:rPr>
                        <a:t>Hobbies                      </a:t>
                      </a:r>
                      <a:r>
                        <a:rPr lang="en-GB" sz="1000" b="0" dirty="0">
                          <a:latin typeface="Calibri" panose="020F0502020204030204" pitchFamily="34" charset="0"/>
                          <a:ea typeface="Calibri" panose="020F0502020204030204" pitchFamily="34" charset="0"/>
                          <a:cs typeface="Calibri" panose="020F0502020204030204" pitchFamily="34" charset="0"/>
                        </a:rPr>
                        <a:t>(Component 1) </a:t>
                      </a:r>
                      <a:endParaRPr lang="en-GB" sz="1100" b="0" dirty="0">
                        <a:latin typeface="Calibri" panose="020F0502020204030204" pitchFamily="34" charset="0"/>
                        <a:ea typeface="Calibri" panose="020F0502020204030204" pitchFamily="34" charset="0"/>
                        <a:cs typeface="Calibri" panose="020F0502020204030204" pitchFamily="34" charset="0"/>
                      </a:endParaRPr>
                    </a:p>
                  </a:txBody>
                  <a:tcPr marL="38781" marR="38781" marT="0" marB="0" anchor="ctr">
                    <a:solidFill>
                      <a:schemeClr val="bg1"/>
                    </a:solidFill>
                  </a:tcPr>
                </a:tc>
                <a:tc>
                  <a:txBody>
                    <a:bodyPr/>
                    <a:lstStyle/>
                    <a:p>
                      <a:pPr algn="ctr">
                        <a:lnSpc>
                          <a:spcPct val="100000"/>
                        </a:lnSpc>
                        <a:spcAft>
                          <a:spcPts val="800"/>
                        </a:spcAft>
                        <a:buNone/>
                      </a:pPr>
                      <a:r>
                        <a:rPr lang="en-GB" sz="1100" b="0" dirty="0">
                          <a:latin typeface="Calibri" panose="020F0502020204030204" pitchFamily="34" charset="0"/>
                          <a:ea typeface="Calibri" panose="020F0502020204030204" pitchFamily="34" charset="0"/>
                          <a:cs typeface="Calibri" panose="020F0502020204030204" pitchFamily="34" charset="0"/>
                        </a:rPr>
                        <a:t>Ghosts                           </a:t>
                      </a:r>
                      <a:r>
                        <a:rPr lang="en-GB" sz="1000" b="0" dirty="0">
                          <a:latin typeface="Calibri" panose="020F0502020204030204" pitchFamily="34" charset="0"/>
                          <a:ea typeface="Calibri" panose="020F0502020204030204" pitchFamily="34" charset="0"/>
                          <a:cs typeface="Calibri" panose="020F0502020204030204" pitchFamily="34" charset="0"/>
                        </a:rPr>
                        <a:t>(Component 2)</a:t>
                      </a:r>
                      <a:endParaRPr lang="en-GB" sz="1100" b="0" dirty="0">
                        <a:latin typeface="Calibri" panose="020F0502020204030204" pitchFamily="34" charset="0"/>
                        <a:ea typeface="Calibri" panose="020F0502020204030204" pitchFamily="34" charset="0"/>
                        <a:cs typeface="Calibri" panose="020F0502020204030204" pitchFamily="34" charset="0"/>
                      </a:endParaRPr>
                    </a:p>
                  </a:txBody>
                  <a:tcPr marL="38781" marR="38781" marT="0" marB="0" anchor="ctr">
                    <a:solidFill>
                      <a:schemeClr val="bg1"/>
                    </a:solidFill>
                  </a:tcPr>
                </a:tc>
                <a:tc>
                  <a:txBody>
                    <a:bodyPr/>
                    <a:lstStyle/>
                    <a:p>
                      <a:pPr algn="ctr">
                        <a:lnSpc>
                          <a:spcPct val="100000"/>
                        </a:lnSpc>
                        <a:spcAft>
                          <a:spcPts val="800"/>
                        </a:spcAft>
                        <a:buNone/>
                      </a:pPr>
                      <a:r>
                        <a:rPr lang="en-GB" sz="1100" b="0" dirty="0">
                          <a:latin typeface="Calibri" panose="020F0502020204030204" pitchFamily="34" charset="0"/>
                          <a:ea typeface="Calibri" panose="020F0502020204030204" pitchFamily="34" charset="0"/>
                          <a:cs typeface="Calibri" panose="020F0502020204030204" pitchFamily="34" charset="0"/>
                        </a:rPr>
                        <a:t>Film                                    </a:t>
                      </a:r>
                      <a:r>
                        <a:rPr lang="en-GB" sz="1000" b="0" dirty="0">
                          <a:latin typeface="Calibri" panose="020F0502020204030204" pitchFamily="34" charset="0"/>
                          <a:ea typeface="Calibri" panose="020F0502020204030204" pitchFamily="34" charset="0"/>
                          <a:cs typeface="Calibri" panose="020F0502020204030204" pitchFamily="34" charset="0"/>
                        </a:rPr>
                        <a:t>(Component 1)</a:t>
                      </a:r>
                      <a:endParaRPr lang="en-GB" sz="1100" b="0" dirty="0">
                        <a:latin typeface="Calibri" panose="020F0502020204030204" pitchFamily="34" charset="0"/>
                        <a:ea typeface="Calibri" panose="020F0502020204030204" pitchFamily="34" charset="0"/>
                        <a:cs typeface="Calibri" panose="020F0502020204030204" pitchFamily="34" charset="0"/>
                      </a:endParaRPr>
                    </a:p>
                  </a:txBody>
                  <a:tcPr marL="38781" marR="38781" marT="0" marB="0" anchor="ctr">
                    <a:solidFill>
                      <a:schemeClr val="bg1"/>
                    </a:solidFill>
                  </a:tcPr>
                </a:tc>
                <a:tc>
                  <a:txBody>
                    <a:bodyPr/>
                    <a:lstStyle/>
                    <a:p>
                      <a:pPr algn="ctr">
                        <a:lnSpc>
                          <a:spcPct val="100000"/>
                        </a:lnSpc>
                        <a:spcAft>
                          <a:spcPts val="800"/>
                        </a:spcAft>
                        <a:buNone/>
                      </a:pPr>
                      <a:r>
                        <a:rPr lang="en-GB" sz="1100" b="0" dirty="0">
                          <a:latin typeface="Calibri" panose="020F0502020204030204" pitchFamily="34" charset="0"/>
                          <a:ea typeface="Calibri" panose="020F0502020204030204" pitchFamily="34" charset="0"/>
                          <a:cs typeface="Calibri" panose="020F0502020204030204" pitchFamily="34" charset="0"/>
                        </a:rPr>
                        <a:t>Heroism                        </a:t>
                      </a:r>
                      <a:r>
                        <a:rPr lang="en-GB" sz="1000" b="0" dirty="0">
                          <a:latin typeface="Calibri" panose="020F0502020204030204" pitchFamily="34" charset="0"/>
                          <a:ea typeface="Calibri" panose="020F0502020204030204" pitchFamily="34" charset="0"/>
                          <a:cs typeface="Calibri" panose="020F0502020204030204" pitchFamily="34" charset="0"/>
                        </a:rPr>
                        <a:t>(Component 2)</a:t>
                      </a:r>
                      <a:endParaRPr lang="en-GB" sz="1100" b="0" dirty="0">
                        <a:latin typeface="Calibri" panose="020F0502020204030204" pitchFamily="34" charset="0"/>
                        <a:ea typeface="Calibri" panose="020F0502020204030204" pitchFamily="34" charset="0"/>
                        <a:cs typeface="Calibri" panose="020F0502020204030204" pitchFamily="34" charset="0"/>
                      </a:endParaRPr>
                    </a:p>
                  </a:txBody>
                  <a:tcPr marL="38781" marR="38781" marT="0" marB="0" anchor="ctr">
                    <a:solidFill>
                      <a:schemeClr val="bg1"/>
                    </a:solidFill>
                  </a:tcPr>
                </a:tc>
                <a:tc>
                  <a:txBody>
                    <a:bodyPr/>
                    <a:lstStyle/>
                    <a:p>
                      <a:pPr algn="ctr">
                        <a:lnSpc>
                          <a:spcPct val="100000"/>
                        </a:lnSpc>
                        <a:spcAft>
                          <a:spcPts val="800"/>
                        </a:spcAft>
                        <a:buNone/>
                      </a:pPr>
                      <a:r>
                        <a:rPr lang="en-GB" sz="1100" b="0" dirty="0">
                          <a:latin typeface="Calibri" panose="020F0502020204030204" pitchFamily="34" charset="0"/>
                          <a:ea typeface="Calibri" panose="020F0502020204030204" pitchFamily="34" charset="0"/>
                          <a:cs typeface="Calibri" panose="020F0502020204030204" pitchFamily="34" charset="0"/>
                        </a:rPr>
                        <a:t>Holidays                        </a:t>
                      </a:r>
                      <a:r>
                        <a:rPr lang="en-GB" sz="1000" b="0" dirty="0">
                          <a:latin typeface="Calibri" panose="020F0502020204030204" pitchFamily="34" charset="0"/>
                          <a:ea typeface="Calibri" panose="020F0502020204030204" pitchFamily="34" charset="0"/>
                          <a:cs typeface="Calibri" panose="020F0502020204030204" pitchFamily="34" charset="0"/>
                        </a:rPr>
                        <a:t>(Component 1)</a:t>
                      </a:r>
                      <a:endParaRPr lang="en-GB" sz="1100" b="0" dirty="0">
                        <a:latin typeface="Calibri" panose="020F0502020204030204" pitchFamily="34" charset="0"/>
                        <a:ea typeface="Calibri" panose="020F0502020204030204" pitchFamily="34" charset="0"/>
                        <a:cs typeface="Calibri" panose="020F0502020204030204" pitchFamily="34" charset="0"/>
                      </a:endParaRPr>
                    </a:p>
                  </a:txBody>
                  <a:tcPr marL="38781" marR="38781" marT="0" marB="0" anchor="ctr">
                    <a:solidFill>
                      <a:schemeClr val="bg1"/>
                    </a:solidFill>
                  </a:tcPr>
                </a:tc>
                <a:tc>
                  <a:txBody>
                    <a:bodyPr/>
                    <a:lstStyle/>
                    <a:p>
                      <a:pPr algn="ctr">
                        <a:lnSpc>
                          <a:spcPct val="100000"/>
                        </a:lnSpc>
                        <a:spcAft>
                          <a:spcPts val="800"/>
                        </a:spcAft>
                        <a:buNone/>
                      </a:pPr>
                      <a:r>
                        <a:rPr lang="en-GB" sz="1100" b="0" dirty="0">
                          <a:latin typeface="+mn-lt"/>
                          <a:ea typeface="Calibri" panose="020F0502020204030204" pitchFamily="34" charset="0"/>
                          <a:cs typeface="Calibri" panose="020F0502020204030204" pitchFamily="34" charset="0"/>
                        </a:rPr>
                        <a:t>Treasure                      (Component 2)</a:t>
                      </a:r>
                    </a:p>
                  </a:txBody>
                  <a:tcPr marL="38781" marR="38781" marT="0" marB="0" anchor="ctr">
                    <a:solidFill>
                      <a:schemeClr val="bg1"/>
                    </a:solidFill>
                  </a:tcPr>
                </a:tc>
                <a:extLst>
                  <a:ext uri="{0D108BD9-81ED-4DB2-BD59-A6C34878D82A}">
                    <a16:rowId xmlns:a16="http://schemas.microsoft.com/office/drawing/2014/main" val="2855998141"/>
                  </a:ext>
                </a:extLst>
              </a:tr>
              <a:tr h="408623">
                <a:tc rowSpan="2">
                  <a:txBody>
                    <a:bodyPr/>
                    <a:lstStyle/>
                    <a:p>
                      <a:pPr algn="ctr"/>
                      <a:r>
                        <a:rPr lang="en-GB" sz="1200" b="1" dirty="0">
                          <a:latin typeface="+mn-lt"/>
                        </a:rPr>
                        <a:t>Maths</a:t>
                      </a:r>
                    </a:p>
                    <a:p>
                      <a:pPr algn="ctr"/>
                      <a:r>
                        <a:rPr lang="en-GB" sz="1200" b="1" dirty="0">
                          <a:latin typeface="+mn-lt"/>
                        </a:rPr>
                        <a:t>(Year 10)</a:t>
                      </a:r>
                    </a:p>
                    <a:p>
                      <a:pPr algn="ctr"/>
                      <a:endParaRPr lang="en-GB" sz="1200" b="1" dirty="0">
                        <a:latin typeface="+mn-lt"/>
                      </a:endParaRPr>
                    </a:p>
                    <a:p>
                      <a:pPr algn="ctr"/>
                      <a:r>
                        <a:rPr lang="en-GB" sz="1200" b="1" dirty="0">
                          <a:latin typeface="+mn-lt"/>
                        </a:rPr>
                        <a:t>Maths</a:t>
                      </a:r>
                    </a:p>
                    <a:p>
                      <a:pPr algn="ctr"/>
                      <a:r>
                        <a:rPr lang="en-GB" sz="1200" b="1" dirty="0">
                          <a:latin typeface="+mn-lt"/>
                        </a:rPr>
                        <a:t>(Year 11)</a:t>
                      </a:r>
                    </a:p>
                  </a:txBody>
                  <a:tcPr marL="74295" marR="74295" marT="37148" marB="37148" anchor="ctr">
                    <a:solidFill>
                      <a:schemeClr val="bg1"/>
                    </a:solidFill>
                  </a:tcPr>
                </a:tc>
                <a:tc>
                  <a:txBody>
                    <a:bodyPr/>
                    <a:lstStyle/>
                    <a:p>
                      <a:r>
                        <a:rPr lang="en-GB" sz="1000" dirty="0"/>
                        <a:t>Assessment</a:t>
                      </a:r>
                    </a:p>
                    <a:p>
                      <a:r>
                        <a:rPr lang="en-GB" sz="1000" dirty="0"/>
                        <a:t>Properties of Number</a:t>
                      </a:r>
                    </a:p>
                    <a:p>
                      <a:r>
                        <a:rPr lang="en-GB" sz="1000" dirty="0"/>
                        <a:t>Time</a:t>
                      </a:r>
                    </a:p>
                  </a:txBody>
                  <a:tcPr marL="74295" marR="74295" marT="37148" marB="37148" anchor="ctr">
                    <a:solidFill>
                      <a:schemeClr val="bg1"/>
                    </a:solidFill>
                  </a:tcPr>
                </a:tc>
                <a:tc>
                  <a:txBody>
                    <a:bodyPr/>
                    <a:lstStyle/>
                    <a:p>
                      <a:r>
                        <a:rPr lang="en-GB" sz="1000" dirty="0"/>
                        <a:t>The four operations</a:t>
                      </a:r>
                    </a:p>
                  </a:txBody>
                  <a:tcPr marL="74295" marR="74295" marT="37148" marB="37148" anchor="ctr">
                    <a:solidFill>
                      <a:schemeClr val="bg1"/>
                    </a:solidFill>
                  </a:tcPr>
                </a:tc>
                <a:tc>
                  <a:txBody>
                    <a:bodyPr/>
                    <a:lstStyle/>
                    <a:p>
                      <a:r>
                        <a:rPr lang="en-GB" sz="1000" dirty="0"/>
                        <a:t>Money</a:t>
                      </a:r>
                    </a:p>
                    <a:p>
                      <a:r>
                        <a:rPr lang="en-GB" sz="1000" dirty="0"/>
                        <a:t>ratio</a:t>
                      </a:r>
                    </a:p>
                  </a:txBody>
                  <a:tcPr marL="74295" marR="74295" marT="37148" marB="37148" anchor="ctr">
                    <a:solidFill>
                      <a:schemeClr val="bg1"/>
                    </a:solidFill>
                  </a:tcPr>
                </a:tc>
                <a:tc>
                  <a:txBody>
                    <a:bodyPr/>
                    <a:lstStyle/>
                    <a:p>
                      <a:r>
                        <a:rPr lang="en-GB" sz="1000" dirty="0"/>
                        <a:t>Time </a:t>
                      </a:r>
                    </a:p>
                    <a:p>
                      <a:r>
                        <a:rPr lang="en-GB" sz="1000" dirty="0"/>
                        <a:t>Geometry </a:t>
                      </a:r>
                    </a:p>
                  </a:txBody>
                  <a:tcPr marL="74295" marR="74295" marT="37148" marB="37148" anchor="ctr">
                    <a:solidFill>
                      <a:schemeClr val="bg1"/>
                    </a:solidFill>
                  </a:tcPr>
                </a:tc>
                <a:tc>
                  <a:txBody>
                    <a:bodyPr/>
                    <a:lstStyle/>
                    <a:p>
                      <a:r>
                        <a:rPr lang="en-GB" sz="1000" dirty="0"/>
                        <a:t>Statistics</a:t>
                      </a:r>
                    </a:p>
                    <a:p>
                      <a:r>
                        <a:rPr lang="en-GB" sz="1000" dirty="0"/>
                        <a:t>measures</a:t>
                      </a:r>
                    </a:p>
                  </a:txBody>
                  <a:tcPr marL="74295" marR="74295" marT="37148" marB="37148" anchor="ctr">
                    <a:solidFill>
                      <a:schemeClr val="bg1"/>
                    </a:solidFill>
                  </a:tcPr>
                </a:tc>
                <a:tc>
                  <a:txBody>
                    <a:bodyPr/>
                    <a:lstStyle/>
                    <a:p>
                      <a:r>
                        <a:rPr lang="en-GB" sz="1000" dirty="0"/>
                        <a:t>Measures </a:t>
                      </a:r>
                    </a:p>
                    <a:p>
                      <a:r>
                        <a:rPr lang="en-GB" sz="1000" dirty="0"/>
                        <a:t>Revisiting areas for development</a:t>
                      </a:r>
                    </a:p>
                  </a:txBody>
                  <a:tcPr marL="74295" marR="74295" marT="37148" marB="37148" anchor="ctr">
                    <a:solidFill>
                      <a:schemeClr val="bg1"/>
                    </a:solidFill>
                  </a:tcPr>
                </a:tc>
                <a:extLst>
                  <a:ext uri="{0D108BD9-81ED-4DB2-BD59-A6C34878D82A}">
                    <a16:rowId xmlns:a16="http://schemas.microsoft.com/office/drawing/2014/main" val="2070550864"/>
                  </a:ext>
                </a:extLst>
              </a:tr>
              <a:tr h="408623">
                <a:tc vMerge="1">
                  <a:txBody>
                    <a:bodyPr/>
                    <a:lstStyle/>
                    <a:p>
                      <a:pPr algn="ctr"/>
                      <a:endParaRPr lang="en-GB" sz="1200" b="1" dirty="0">
                        <a:latin typeface="+mn-lt"/>
                      </a:endParaRPr>
                    </a:p>
                  </a:txBody>
                  <a:tcPr marL="74295" marR="74295" marT="37148" marB="37148" anchor="c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rPr>
                        <a:t>Number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rPr>
                        <a:t>The Four Operations</a:t>
                      </a:r>
                    </a:p>
                  </a:txBody>
                  <a:tcPr marL="74295" marR="74295" marT="37148" marB="37148" anchor="ctr">
                    <a:solidFill>
                      <a:schemeClr val="bg1"/>
                    </a:solidFill>
                  </a:tcPr>
                </a:tc>
                <a:tc>
                  <a:txBody>
                    <a:bodyPr/>
                    <a:lstStyle/>
                    <a:p>
                      <a:pPr algn="l"/>
                      <a:r>
                        <a:rPr lang="en-GB" sz="1100" dirty="0">
                          <a:latin typeface="+mn-lt"/>
                        </a:rPr>
                        <a:t>Ratio</a:t>
                      </a:r>
                    </a:p>
                    <a:p>
                      <a:pPr algn="l"/>
                      <a:r>
                        <a:rPr lang="en-GB" sz="1100" dirty="0">
                          <a:latin typeface="+mn-lt"/>
                        </a:rPr>
                        <a:t>Statistics</a:t>
                      </a:r>
                    </a:p>
                  </a:txBody>
                  <a:tcPr marL="74295" marR="74295" marT="37148" marB="37148" anchor="ctr">
                    <a:solidFill>
                      <a:schemeClr val="bg1"/>
                    </a:solidFill>
                  </a:tcPr>
                </a:tc>
                <a:tc>
                  <a:txBody>
                    <a:bodyPr/>
                    <a:lstStyle/>
                    <a:p>
                      <a:pPr algn="l"/>
                      <a:r>
                        <a:rPr lang="en-GB" sz="1100" dirty="0">
                          <a:latin typeface="+mn-lt"/>
                        </a:rPr>
                        <a:t>Money</a:t>
                      </a:r>
                    </a:p>
                    <a:p>
                      <a:pPr algn="l"/>
                      <a:r>
                        <a:rPr lang="en-GB" sz="1100" dirty="0">
                          <a:latin typeface="+mn-lt"/>
                        </a:rPr>
                        <a:t>Geometry</a:t>
                      </a:r>
                    </a:p>
                  </a:txBody>
                  <a:tcPr marL="74295" marR="74295" marT="37148" marB="37148" anchor="ctr">
                    <a:solidFill>
                      <a:schemeClr val="bg1"/>
                    </a:solidFill>
                  </a:tcPr>
                </a:tc>
                <a:tc>
                  <a:txBody>
                    <a:bodyPr/>
                    <a:lstStyle/>
                    <a:p>
                      <a:pPr algn="l"/>
                      <a:r>
                        <a:rPr lang="en-GB" sz="1100" dirty="0">
                          <a:latin typeface="+mn-lt"/>
                        </a:rPr>
                        <a:t>Time</a:t>
                      </a:r>
                    </a:p>
                    <a:p>
                      <a:pPr algn="l"/>
                      <a:r>
                        <a:rPr lang="en-GB" sz="1100" dirty="0">
                          <a:latin typeface="+mn-lt"/>
                        </a:rPr>
                        <a:t>Statistics</a:t>
                      </a:r>
                    </a:p>
                  </a:txBody>
                  <a:tcPr marL="74295" marR="74295" marT="37148" marB="37148" anchor="ctr">
                    <a:solidFill>
                      <a:schemeClr val="bg1"/>
                    </a:solidFill>
                  </a:tcPr>
                </a:tc>
                <a:tc>
                  <a:txBody>
                    <a:bodyPr/>
                    <a:lstStyle/>
                    <a:p>
                      <a:pPr algn="l"/>
                      <a:r>
                        <a:rPr lang="en-GB" sz="1100" dirty="0">
                          <a:latin typeface="+mn-lt"/>
                        </a:rPr>
                        <a:t>Moderation </a:t>
                      </a:r>
                    </a:p>
                    <a:p>
                      <a:pPr algn="l"/>
                      <a:r>
                        <a:rPr lang="en-GB" sz="1100" dirty="0">
                          <a:latin typeface="+mn-lt"/>
                        </a:rPr>
                        <a:t>Summer Project</a:t>
                      </a:r>
                    </a:p>
                  </a:txBody>
                  <a:tcPr marL="74295" marR="74295" marT="37148" marB="37148" anchor="ctr">
                    <a:solidFill>
                      <a:schemeClr val="bg1"/>
                    </a:solidFill>
                  </a:tcPr>
                </a:tc>
                <a:tc>
                  <a:txBody>
                    <a:bodyPr/>
                    <a:lstStyle/>
                    <a:p>
                      <a:pPr algn="l"/>
                      <a:r>
                        <a:rPr lang="en-GB" sz="1100" dirty="0">
                          <a:latin typeface="+mn-lt"/>
                        </a:rPr>
                        <a:t>Summer Project</a:t>
                      </a:r>
                    </a:p>
                  </a:txBody>
                  <a:tcPr marL="74295" marR="74295" marT="37148" marB="37148" anchor="ctr">
                    <a:solidFill>
                      <a:schemeClr val="bg1"/>
                    </a:solidFill>
                  </a:tcPr>
                </a:tc>
                <a:extLst>
                  <a:ext uri="{0D108BD9-81ED-4DB2-BD59-A6C34878D82A}">
                    <a16:rowId xmlns:a16="http://schemas.microsoft.com/office/drawing/2014/main" val="126986709"/>
                  </a:ext>
                </a:extLst>
              </a:tr>
              <a:tr h="272415">
                <a:tc gridSpan="7">
                  <a:txBody>
                    <a:bodyPr/>
                    <a:lstStyle/>
                    <a:p>
                      <a:r>
                        <a:rPr lang="en-GB" sz="1300" b="1" dirty="0">
                          <a:latin typeface="+mn-lt"/>
                        </a:rPr>
                        <a:t>BTEC Qualifications </a:t>
                      </a:r>
                    </a:p>
                  </a:txBody>
                  <a:tcPr marL="74295" marR="74295" marT="37148" marB="37148" anchor="ct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extLst>
                  <a:ext uri="{0D108BD9-81ED-4DB2-BD59-A6C34878D82A}">
                    <a16:rowId xmlns:a16="http://schemas.microsoft.com/office/drawing/2014/main" val="2291898071"/>
                  </a:ext>
                </a:extLst>
              </a:tr>
              <a:tr h="1079032">
                <a:tc rowSpan="4">
                  <a:txBody>
                    <a:bodyPr/>
                    <a:lstStyle/>
                    <a:p>
                      <a:pPr algn="ctr"/>
                      <a:endParaRPr lang="en-GB" sz="1200" b="1" dirty="0">
                        <a:latin typeface="+mn-lt"/>
                      </a:endParaRPr>
                    </a:p>
                    <a:p>
                      <a:pPr algn="ctr"/>
                      <a:endParaRPr lang="en-GB" sz="1200" b="1" dirty="0">
                        <a:latin typeface="+mn-lt"/>
                      </a:endParaRPr>
                    </a:p>
                    <a:p>
                      <a:pPr algn="ctr"/>
                      <a:r>
                        <a:rPr lang="en-GB" sz="1200" b="1" dirty="0">
                          <a:latin typeface="+mn-lt"/>
                        </a:rPr>
                        <a:t>Applied Science</a:t>
                      </a:r>
                    </a:p>
                    <a:p>
                      <a:pPr algn="ctr"/>
                      <a:r>
                        <a:rPr lang="en-GB" sz="1200" b="1" dirty="0">
                          <a:latin typeface="+mn-lt"/>
                        </a:rPr>
                        <a:t>(Year 10)</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latin typeface="+mn-lt"/>
                        </a:rPr>
                        <a:t>Applied Science</a:t>
                      </a:r>
                    </a:p>
                    <a:p>
                      <a:pPr algn="ctr"/>
                      <a:r>
                        <a:rPr lang="en-GB" sz="1200" b="1" dirty="0">
                          <a:latin typeface="+mn-lt"/>
                        </a:rPr>
                        <a:t>(Year 11)</a:t>
                      </a:r>
                    </a:p>
                  </a:txBody>
                  <a:tcPr marL="74295" marR="74295" marT="37148" marB="37148">
                    <a:solidFill>
                      <a:schemeClr val="bg1"/>
                    </a:solidFill>
                  </a:tcPr>
                </a:tc>
                <a:tc gridSpan="3">
                  <a:txBody>
                    <a:bodyPr/>
                    <a:lstStyle/>
                    <a:p>
                      <a:pPr algn="l">
                        <a:lnSpc>
                          <a:spcPct val="107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Pearson BTEC Level 1 Introductory Award in Applied Science</a:t>
                      </a:r>
                      <a:endParaRPr lang="en-GB" sz="10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Unit </a:t>
                      </a:r>
                      <a:r>
                        <a:rPr lang="en-GB" sz="1000" b="1" dirty="0" err="1">
                          <a:solidFill>
                            <a:srgbClr val="000000"/>
                          </a:solidFill>
                          <a:effectLst/>
                          <a:latin typeface="+mn-lt"/>
                          <a:ea typeface="Calibri" panose="020F0502020204030204" pitchFamily="34" charset="0"/>
                          <a:cs typeface="Times New Roman" panose="02020603050405020304" pitchFamily="18" charset="0"/>
                        </a:rPr>
                        <a:t>ASc</a:t>
                      </a:r>
                      <a:r>
                        <a:rPr lang="en-GB" sz="1000" b="1" dirty="0">
                          <a:solidFill>
                            <a:srgbClr val="000000"/>
                          </a:solidFill>
                          <a:effectLst/>
                          <a:latin typeface="+mn-lt"/>
                          <a:ea typeface="Calibri" panose="020F0502020204030204" pitchFamily="34" charset="0"/>
                          <a:cs typeface="Times New Roman" panose="02020603050405020304" pitchFamily="18" charset="0"/>
                        </a:rPr>
                        <a:t> 12 - Investigating Crime Scene Evidence</a:t>
                      </a:r>
                      <a:endParaRPr lang="en-GB" sz="10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Calibri" panose="020F0502020204030204" pitchFamily="34" charset="0"/>
                        </a:rPr>
                        <a:t>Learning aims:</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A</a:t>
                      </a:r>
                      <a:r>
                        <a:rPr lang="en-GB" sz="900" dirty="0">
                          <a:solidFill>
                            <a:srgbClr val="000000"/>
                          </a:solidFill>
                          <a:effectLst/>
                          <a:latin typeface="+mn-lt"/>
                          <a:ea typeface="Calibri" panose="020F0502020204030204" pitchFamily="34" charset="0"/>
                          <a:cs typeface="Times New Roman" panose="02020603050405020304" pitchFamily="18" charset="0"/>
                        </a:rPr>
                        <a:t> - Use procedures to collect and analyse crime scene evidence </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B</a:t>
                      </a:r>
                      <a:r>
                        <a:rPr lang="en-GB" sz="900" dirty="0">
                          <a:solidFill>
                            <a:srgbClr val="000000"/>
                          </a:solidFill>
                          <a:effectLst/>
                          <a:latin typeface="+mn-lt"/>
                          <a:ea typeface="Calibri" panose="020F0502020204030204" pitchFamily="34" charset="0"/>
                          <a:cs typeface="Times New Roman" panose="02020603050405020304" pitchFamily="18" charset="0"/>
                        </a:rPr>
                        <a:t> - Present conclusions drawn from simulated crime scene evidence.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gridSpan="3">
                  <a:txBody>
                    <a:bodyPr/>
                    <a:lstStyle/>
                    <a:p>
                      <a:pPr algn="l">
                        <a:lnSpc>
                          <a:spcPct val="107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Pearson BTEC Level 1 Introductory Award in Applied Science</a:t>
                      </a:r>
                      <a:endParaRPr lang="en-GB" sz="10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Unit </a:t>
                      </a:r>
                      <a:r>
                        <a:rPr lang="en-GB" sz="1000" b="1" dirty="0" err="1">
                          <a:solidFill>
                            <a:srgbClr val="000000"/>
                          </a:solidFill>
                          <a:effectLst/>
                          <a:latin typeface="+mn-lt"/>
                          <a:ea typeface="Calibri" panose="020F0502020204030204" pitchFamily="34" charset="0"/>
                          <a:cs typeface="Times New Roman" panose="02020603050405020304" pitchFamily="18" charset="0"/>
                        </a:rPr>
                        <a:t>ASc</a:t>
                      </a:r>
                      <a:r>
                        <a:rPr lang="en-GB" sz="1000" b="1" dirty="0">
                          <a:solidFill>
                            <a:srgbClr val="000000"/>
                          </a:solidFill>
                          <a:effectLst/>
                          <a:latin typeface="+mn-lt"/>
                          <a:ea typeface="Calibri" panose="020F0502020204030204" pitchFamily="34" charset="0"/>
                          <a:cs typeface="Times New Roman" panose="02020603050405020304" pitchFamily="18" charset="0"/>
                        </a:rPr>
                        <a:t> 11 - Testing the Properties of Products</a:t>
                      </a:r>
                      <a:endParaRPr lang="en-GB" sz="10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Learning aims: </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A </a:t>
                      </a:r>
                      <a:r>
                        <a:rPr lang="en-GB" sz="900" dirty="0">
                          <a:solidFill>
                            <a:srgbClr val="000000"/>
                          </a:solidFill>
                          <a:effectLst/>
                          <a:latin typeface="+mn-lt"/>
                          <a:ea typeface="Calibri" panose="020F0502020204030204" pitchFamily="34" charset="0"/>
                          <a:cs typeface="Times New Roman" panose="02020603050405020304" pitchFamily="18" charset="0"/>
                        </a:rPr>
                        <a:t>- Carry out tests to find out the content of food and hygiene products</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B</a:t>
                      </a:r>
                      <a:r>
                        <a:rPr lang="en-GB" sz="900" dirty="0">
                          <a:solidFill>
                            <a:srgbClr val="000000"/>
                          </a:solidFill>
                          <a:effectLst/>
                          <a:latin typeface="+mn-lt"/>
                          <a:ea typeface="Calibri" panose="020F0502020204030204" pitchFamily="34" charset="0"/>
                          <a:cs typeface="Times New Roman" panose="02020603050405020304" pitchFamily="18" charset="0"/>
                        </a:rPr>
                        <a:t> - Present information related to product testing.</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extLst>
                  <a:ext uri="{0D108BD9-81ED-4DB2-BD59-A6C34878D82A}">
                    <a16:rowId xmlns:a16="http://schemas.microsoft.com/office/drawing/2014/main" val="3644559711"/>
                  </a:ext>
                </a:extLst>
              </a:tr>
              <a:tr h="1387872">
                <a:tc vMerge="1">
                  <a:txBody>
                    <a:bodyPr/>
                    <a:lstStyle/>
                    <a:p>
                      <a:pPr algn="ctr"/>
                      <a:endParaRPr lang="en-GB" sz="1500" b="1" dirty="0"/>
                    </a:p>
                  </a:txBody>
                  <a:tcPr anchor="ctr">
                    <a:solidFill>
                      <a:schemeClr val="bg1"/>
                    </a:solidFill>
                  </a:tcPr>
                </a:tc>
                <a:tc>
                  <a:txBody>
                    <a:bodyPr/>
                    <a:lstStyle/>
                    <a:p>
                      <a:pPr algn="ct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Introduction to unit, what is a crime scene, how is a crime scene protected, forensic procedure and protocol, physical evidence and trace evidence, collecting and recording evidence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Analysing evidence, investigating shoeprints, fingerprints, hairs and fibres, microscopic analysis for trace evidence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Conclusion of findings, practice report writing, unit assessment - Evidential report &amp; Analysis of a simulated crime scene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Introduction to unit, food groups, laboratory testing for protein, reducing sugars, starch, fats</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endParaRPr lang="en-GB" sz="900" dirty="0">
                        <a:solidFill>
                          <a:srgbClr val="000000"/>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Hygiene products, pH of hygiene products, testing for pH, lathering properties, abrasive properties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endParaRPr lang="en-GB" sz="900" dirty="0">
                        <a:solidFill>
                          <a:srgbClr val="000000"/>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Assessment practice, unit assessment - Identifying an unknown substance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2607082289"/>
                  </a:ext>
                </a:extLst>
              </a:tr>
              <a:tr h="1052513">
                <a:tc vMerge="1">
                  <a:txBody>
                    <a:bodyPr/>
                    <a:lstStyle/>
                    <a:p>
                      <a:endParaRPr dirty="0"/>
                    </a:p>
                  </a:txBody>
                  <a:tcPr marL="74295" marR="74295" marT="37148" marB="37148" anchor="ctr">
                    <a:solidFill>
                      <a:schemeClr val="bg1"/>
                    </a:solidFill>
                  </a:tcPr>
                </a:tc>
                <a:tc gridSpan="4">
                  <a:txBody>
                    <a:bodyPr/>
                    <a:lstStyle/>
                    <a:p>
                      <a:pPr algn="l">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Pearson BTEC Level 1 Introductory Award in Applied Science</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Unit </a:t>
                      </a:r>
                      <a:r>
                        <a:rPr lang="en-GB" sz="900" b="1" dirty="0" err="1">
                          <a:solidFill>
                            <a:srgbClr val="000000"/>
                          </a:solidFill>
                          <a:effectLst/>
                          <a:latin typeface="+mn-lt"/>
                          <a:ea typeface="Calibri" panose="020F0502020204030204" pitchFamily="34" charset="0"/>
                          <a:cs typeface="Times New Roman" panose="02020603050405020304" pitchFamily="18" charset="0"/>
                        </a:rPr>
                        <a:t>ASc</a:t>
                      </a:r>
                      <a:r>
                        <a:rPr lang="en-GB" sz="900" b="1" dirty="0">
                          <a:solidFill>
                            <a:srgbClr val="000000"/>
                          </a:solidFill>
                          <a:effectLst/>
                          <a:latin typeface="+mn-lt"/>
                          <a:ea typeface="Calibri" panose="020F0502020204030204" pitchFamily="34" charset="0"/>
                          <a:cs typeface="Times New Roman" panose="02020603050405020304" pitchFamily="18" charset="0"/>
                        </a:rPr>
                        <a:t> 10 – Making a Chemical Product</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Calibri" panose="020F0502020204030204" pitchFamily="34" charset="0"/>
                        </a:rPr>
                        <a:t>Learning aims: </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A</a:t>
                      </a:r>
                      <a:r>
                        <a:rPr lang="en-GB" sz="900" dirty="0">
                          <a:solidFill>
                            <a:srgbClr val="000000"/>
                          </a:solidFill>
                          <a:effectLst/>
                          <a:latin typeface="+mn-lt"/>
                          <a:ea typeface="Calibri" panose="020F0502020204030204" pitchFamily="34" charset="0"/>
                          <a:cs typeface="Times New Roman" panose="02020603050405020304" pitchFamily="18" charset="0"/>
                        </a:rPr>
                        <a:t> - Plan and make a chemical product </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B</a:t>
                      </a:r>
                      <a:r>
                        <a:rPr lang="en-GB" sz="900" dirty="0">
                          <a:solidFill>
                            <a:srgbClr val="000000"/>
                          </a:solidFill>
                          <a:effectLst/>
                          <a:latin typeface="+mn-lt"/>
                          <a:ea typeface="Calibri" panose="020F0502020204030204" pitchFamily="34" charset="0"/>
                          <a:cs typeface="Times New Roman" panose="02020603050405020304" pitchFamily="18" charset="0"/>
                        </a:rPr>
                        <a:t> - Review own performance and fitness for purpose of a chemical product</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rowSpan="2">
                  <a:txBody>
                    <a:bodyPr/>
                    <a:lstStyle/>
                    <a:p>
                      <a:pPr algn="l">
                        <a:lnSpc>
                          <a:spcPct val="107000"/>
                        </a:lnSpc>
                        <a:spcAft>
                          <a:spcPts val="800"/>
                        </a:spcAft>
                      </a:pPr>
                      <a:r>
                        <a:rPr lang="en-GB" sz="900" b="1" dirty="0">
                          <a:solidFill>
                            <a:srgbClr val="000000"/>
                          </a:solidFill>
                          <a:effectLst/>
                          <a:latin typeface="+mn-lt"/>
                          <a:ea typeface="Calibri" panose="020F0502020204030204" pitchFamily="34" charset="0"/>
                          <a:cs typeface="Calibri" panose="020F0502020204030204" pitchFamily="34" charset="0"/>
                        </a:rPr>
                        <a:t>Physics – Space</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solidFill>
                            <a:srgbClr val="000000"/>
                          </a:solidFill>
                          <a:effectLst/>
                          <a:latin typeface="+mn-lt"/>
                          <a:ea typeface="Calibri" panose="020F0502020204030204" pitchFamily="34" charset="0"/>
                          <a:cs typeface="Calibri" panose="020F0502020204030204" pitchFamily="34" charset="0"/>
                        </a:rPr>
                        <a:t>Solar system formation, meteors, asteroids and comets, rocketry and space exploration </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rowSpan="2">
                  <a:txBody>
                    <a:bodyPr/>
                    <a:lstStyle/>
                    <a:p>
                      <a:pPr algn="l">
                        <a:lnSpc>
                          <a:spcPct val="107000"/>
                        </a:lnSpc>
                        <a:spcAft>
                          <a:spcPts val="800"/>
                        </a:spcAft>
                      </a:pPr>
                      <a:r>
                        <a:rPr lang="en-GB" sz="900" b="1" dirty="0">
                          <a:solidFill>
                            <a:srgbClr val="000000"/>
                          </a:solidFill>
                          <a:effectLst/>
                          <a:latin typeface="+mn-lt"/>
                          <a:ea typeface="Calibri" panose="020F0502020204030204" pitchFamily="34" charset="0"/>
                          <a:cs typeface="Calibri" panose="020F0502020204030204" pitchFamily="34" charset="0"/>
                        </a:rPr>
                        <a:t>Biology – Health and Lifestyle</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solidFill>
                            <a:srgbClr val="000000"/>
                          </a:solidFill>
                          <a:effectLst/>
                          <a:latin typeface="+mn-lt"/>
                          <a:ea typeface="Calibri" panose="020F0502020204030204" pitchFamily="34" charset="0"/>
                          <a:cs typeface="Calibri" panose="020F0502020204030204" pitchFamily="34" charset="0"/>
                        </a:rPr>
                        <a:t>Healthy diet, hormonal and non-hormonal methods of contraception, menstrual cycle, first aid techniques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898359836"/>
                  </a:ext>
                </a:extLst>
              </a:tr>
              <a:tr h="1324670">
                <a:tc vMerge="1">
                  <a:txBody>
                    <a:bodyPr/>
                    <a:lstStyle/>
                    <a:p>
                      <a:pPr algn="ctr"/>
                      <a:endParaRPr lang="en-GB" sz="1500" b="1" dirty="0"/>
                    </a:p>
                  </a:txBody>
                  <a:tcPr anchor="ctr">
                    <a:solidFill>
                      <a:schemeClr val="bg1"/>
                    </a:solidFill>
                  </a:tcPr>
                </a:tc>
                <a:tc>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Recap of science equipment and use of equipment, lab skills assessment, GHS pictograms, safety carrying out practical tasks in science </a:t>
                      </a:r>
                    </a:p>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Introduction to unit, researching chemical products, product fitness, trialling new formulas, developing a method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Making chemical products (putty, slime, bath bomb, soap, scented candle), reviewing performance of chemical product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Designing, planning, making and review own chemical product, unit assessment - Make a chemical product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solidFill>
                      <a:schemeClr val="bg1"/>
                    </a:solidFill>
                  </a:tcPr>
                </a:tc>
                <a:tc vMerge="1">
                  <a:txBody>
                    <a:bodyPr/>
                    <a:lstStyle/>
                    <a:p>
                      <a:endParaRPr lang="en-GB"/>
                    </a:p>
                  </a:txBody>
                  <a:tcPr>
                    <a:solidFill>
                      <a:schemeClr val="bg1"/>
                    </a:solidFill>
                  </a:tcPr>
                </a:tc>
                <a:tc vMerge="1">
                  <a:txBody>
                    <a:bodyPr/>
                    <a:lstStyle/>
                    <a:p>
                      <a:endParaRPr lang="en-GB"/>
                    </a:p>
                  </a:txBody>
                  <a:tcPr>
                    <a:solidFill>
                      <a:schemeClr val="bg1"/>
                    </a:solidFill>
                  </a:tcPr>
                </a:tc>
                <a:extLst>
                  <a:ext uri="{0D108BD9-81ED-4DB2-BD59-A6C34878D82A}">
                    <a16:rowId xmlns:a16="http://schemas.microsoft.com/office/drawing/2014/main" val="1818295983"/>
                  </a:ext>
                </a:extLst>
              </a:tr>
              <a:tr h="1086977">
                <a:tc rowSpan="2">
                  <a:txBody>
                    <a:bodyPr/>
                    <a:lstStyle/>
                    <a:p>
                      <a:pPr algn="ctr"/>
                      <a:r>
                        <a:rPr lang="en-GB" sz="1200" b="1" dirty="0">
                          <a:latin typeface="+mn-lt"/>
                        </a:rPr>
                        <a:t>Art &amp; Design </a:t>
                      </a:r>
                    </a:p>
                    <a:p>
                      <a:pPr algn="ctr"/>
                      <a:r>
                        <a:rPr lang="en-GB" sz="1200" b="1" dirty="0">
                          <a:latin typeface="+mn-lt"/>
                        </a:rPr>
                        <a:t>(Year 10)</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r>
                        <a:rPr lang="en-GB" sz="1200" b="1" dirty="0">
                          <a:latin typeface="+mn-lt"/>
                        </a:rPr>
                        <a:t>Art &amp; Design</a:t>
                      </a:r>
                    </a:p>
                    <a:p>
                      <a:pPr algn="ctr"/>
                      <a:r>
                        <a:rPr lang="en-GB" sz="1200" b="1" dirty="0">
                          <a:latin typeface="+mn-lt"/>
                        </a:rPr>
                        <a:t>(Year 11)</a:t>
                      </a:r>
                    </a:p>
                  </a:txBody>
                  <a:tcPr marL="74295" marR="74295" marT="37148" marB="37148" anchor="ctr">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0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Drawing</a:t>
                      </a:r>
                      <a:endParaRPr lang="en-GB" sz="900" dirty="0">
                        <a:effectLst/>
                        <a:latin typeface="+mn-lt"/>
                        <a:ea typeface="Calibri" panose="020F0502020204030204" pitchFamily="34" charset="0"/>
                        <a:cs typeface="Times New Roman" panose="02020603050405020304" pitchFamily="18" charset="0"/>
                      </a:endParaRPr>
                    </a:p>
                    <a:p>
                      <a:pPr marL="171450" indent="-171450">
                        <a:lnSpc>
                          <a:spcPct val="100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Expressing ideas</a:t>
                      </a:r>
                      <a:endParaRPr lang="en-GB" sz="900" dirty="0">
                        <a:effectLst/>
                        <a:latin typeface="+mn-lt"/>
                        <a:ea typeface="Calibri" panose="020F0502020204030204" pitchFamily="34" charset="0"/>
                        <a:cs typeface="Times New Roman" panose="02020603050405020304" pitchFamily="18" charset="0"/>
                      </a:endParaRPr>
                    </a:p>
                    <a:p>
                      <a:pPr marL="171450" indent="-171450">
                        <a:lnSpc>
                          <a:spcPct val="100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Kapow</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Principles of materials and manufacturing</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Painting and mixed media: World in watercolour</a:t>
                      </a:r>
                      <a:endParaRPr lang="en-GB" sz="900" dirty="0">
                        <a:effectLst/>
                        <a:latin typeface="+mn-lt"/>
                        <a:ea typeface="Calibri" panose="020F0502020204030204" pitchFamily="34" charset="0"/>
                        <a:cs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Kapow</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Prototypes with mechanisms: robotics and automation</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Painting &amp; mixed media: Art &amp; </a:t>
                      </a:r>
                      <a:r>
                        <a:rPr lang="en-GB" sz="1000" dirty="0" err="1">
                          <a:solidFill>
                            <a:srgbClr val="000000"/>
                          </a:solidFill>
                          <a:effectLst/>
                          <a:latin typeface="+mn-lt"/>
                          <a:ea typeface="Calibri" panose="020F0502020204030204" pitchFamily="34" charset="0"/>
                          <a:cs typeface="Calibri" panose="020F0502020204030204" pitchFamily="34" charset="0"/>
                        </a:rPr>
                        <a:t>Designist</a:t>
                      </a:r>
                      <a:r>
                        <a:rPr lang="en-GB" sz="1000" dirty="0">
                          <a:solidFill>
                            <a:srgbClr val="000000"/>
                          </a:solidFill>
                          <a:effectLst/>
                          <a:latin typeface="+mn-lt"/>
                          <a:ea typeface="Calibri" panose="020F0502020204030204" pitchFamily="34" charset="0"/>
                          <a:cs typeface="Calibri" panose="020F0502020204030204" pitchFamily="34" charset="0"/>
                        </a:rPr>
                        <a:t> study</a:t>
                      </a:r>
                      <a:endParaRPr lang="en-GB" sz="900" dirty="0">
                        <a:effectLst/>
                        <a:latin typeface="+mn-lt"/>
                        <a:ea typeface="Calibri" panose="020F0502020204030204" pitchFamily="34" charset="0"/>
                        <a:cs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Kapow</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 </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Communication</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3888266754"/>
                  </a:ext>
                </a:extLst>
              </a:tr>
              <a:tr h="794131">
                <a:tc vMerge="1">
                  <a:txBody>
                    <a:bodyPr/>
                    <a:lstStyle/>
                    <a:p>
                      <a:endParaRPr dirty="0"/>
                    </a:p>
                  </a:txBody>
                  <a:tcPr marL="74295" marR="74295" marT="37148" marB="37148" anchor="ctr">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Oil Pastel Food Art &amp; Design Project</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7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Collaborative design: tactile toys to teach</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Clay Project: Crazy Condiments!</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Ergonomic design: accessible controllers</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3D Pop Art &amp; Design Sculpture Project</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Material testing</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1777467366"/>
                  </a:ext>
                </a:extLst>
              </a:tr>
              <a:tr h="805998">
                <a:tc>
                  <a:txBody>
                    <a:bodyPr/>
                    <a:lstStyle/>
                    <a:p>
                      <a:pPr algn="ctr"/>
                      <a:r>
                        <a:rPr lang="en-GB" sz="1200" b="1" dirty="0">
                          <a:latin typeface="+mn-lt"/>
                        </a:rPr>
                        <a:t>IT</a:t>
                      </a:r>
                    </a:p>
                  </a:txBody>
                  <a:tcPr marL="74295" marR="74295" marT="37148" marB="37148" anchor="ctr">
                    <a:solidFill>
                      <a:schemeClr val="bg1"/>
                    </a:solidFill>
                  </a:tcPr>
                </a:tc>
                <a:tc>
                  <a:txBody>
                    <a:bodyPr/>
                    <a:lstStyle/>
                    <a:p>
                      <a:pPr algn="ctr">
                        <a:lnSpc>
                          <a:spcPct val="107000"/>
                        </a:lnSpc>
                        <a:spcAft>
                          <a:spcPts val="80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Unit IT7: Solving Technical IT Problems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a:txBody>
                    <a:bodyPr/>
                    <a:lstStyle/>
                    <a:p>
                      <a:pPr algn="ctr">
                        <a:lnSpc>
                          <a:spcPct val="107000"/>
                        </a:lnSpc>
                        <a:spcAft>
                          <a:spcPts val="80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E-Commerce (&amp; using money online)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a:txBody>
                    <a:bodyPr/>
                    <a:lstStyle/>
                    <a:p>
                      <a:pPr algn="ctr">
                        <a:lnSpc>
                          <a:spcPct val="107000"/>
                        </a:lnSpc>
                        <a:spcAft>
                          <a:spcPts val="800"/>
                        </a:spcAft>
                      </a:pPr>
                      <a:r>
                        <a:rPr lang="en-GB" sz="1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Digital Photography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(taking photos and editing)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a:txBody>
                    <a:bodyPr/>
                    <a:lstStyle/>
                    <a:p>
                      <a:pPr algn="ctr">
                        <a:lnSpc>
                          <a:spcPct val="107000"/>
                        </a:lnSpc>
                        <a:spcAft>
                          <a:spcPts val="80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Unit IT8: Creating a Spreadsheet to Solve Problems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a:txBody>
                    <a:bodyPr/>
                    <a:lstStyle/>
                    <a:p>
                      <a:pPr algn="ctr">
                        <a:lnSpc>
                          <a:spcPct val="107000"/>
                        </a:lnSpc>
                        <a:spcAft>
                          <a:spcPts val="80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Mobile Technology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a:txBody>
                    <a:bodyPr/>
                    <a:lstStyle/>
                    <a:p>
                      <a:pPr algn="ctr">
                        <a:lnSpc>
                          <a:spcPct val="107000"/>
                        </a:lnSpc>
                        <a:spcAft>
                          <a:spcPts val="80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Graphic Design and Branding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extLst>
                  <a:ext uri="{0D108BD9-81ED-4DB2-BD59-A6C34878D82A}">
                    <a16:rowId xmlns:a16="http://schemas.microsoft.com/office/drawing/2014/main" val="2485559271"/>
                  </a:ext>
                </a:extLst>
              </a:tr>
              <a:tr h="520065">
                <a:tc rowSpan="4">
                  <a:txBody>
                    <a:bodyPr/>
                    <a:lstStyle/>
                    <a:p>
                      <a:pPr algn="ctr"/>
                      <a:endParaRPr lang="en-GB" sz="1200" b="1" dirty="0">
                        <a:latin typeface="+mn-lt"/>
                      </a:endParaRPr>
                    </a:p>
                    <a:p>
                      <a:pPr algn="ctr"/>
                      <a:r>
                        <a:rPr lang="en-GB" sz="1200" b="1" dirty="0">
                          <a:latin typeface="+mn-lt"/>
                        </a:rPr>
                        <a:t>Land-Based Studies</a:t>
                      </a:r>
                    </a:p>
                    <a:p>
                      <a:pPr algn="ctr"/>
                      <a:r>
                        <a:rPr lang="en-GB" sz="1200" b="1" dirty="0">
                          <a:latin typeface="+mn-lt"/>
                        </a:rPr>
                        <a:t>(Year 10)</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r>
                        <a:rPr lang="en-GB" sz="1200" b="1" dirty="0">
                          <a:latin typeface="+mn-lt"/>
                        </a:rPr>
                        <a:t>Land-Based Studies</a:t>
                      </a:r>
                    </a:p>
                    <a:p>
                      <a:pPr algn="ctr"/>
                      <a:r>
                        <a:rPr lang="en-GB" sz="1200" b="1" dirty="0">
                          <a:latin typeface="+mn-lt"/>
                        </a:rPr>
                        <a:t>(Year 11)</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txBody>
                  <a:tcPr marL="74295" marR="74295" marT="37148" marB="37148">
                    <a:solidFill>
                      <a:schemeClr val="bg1"/>
                    </a:solidFill>
                  </a:tcPr>
                </a:tc>
                <a:tc gridSpan="3">
                  <a:txBody>
                    <a:bodyPr/>
                    <a:lstStyle/>
                    <a:p>
                      <a:pPr algn="ctr"/>
                      <a:r>
                        <a:rPr lang="en-GB" sz="1000" b="1" dirty="0">
                          <a:latin typeface="+mn-lt"/>
                        </a:rPr>
                        <a:t>Unit LBS10: Using Workshop Tools in a Land-based Setting</a:t>
                      </a:r>
                    </a:p>
                    <a:p>
                      <a:pPr algn="ctr"/>
                      <a:r>
                        <a:rPr lang="en-GB" sz="1000" dirty="0">
                          <a:latin typeface="+mn-lt"/>
                        </a:rPr>
                        <a:t>Using and Maintaining workshop tools for a given purpose</a:t>
                      </a:r>
                    </a:p>
                  </a:txBody>
                  <a:tcPr marL="74295" marR="74295" marT="37148" marB="37148">
                    <a:solidFill>
                      <a:schemeClr val="bg1"/>
                    </a:solidFill>
                  </a:tcPr>
                </a:tc>
                <a:tc hMerge="1">
                  <a:txBody>
                    <a:bodyPr/>
                    <a:lstStyle/>
                    <a:p>
                      <a:pPr algn="ctr"/>
                      <a:endParaRPr lang="en-GB" sz="1350" dirty="0"/>
                    </a:p>
                  </a:txBody>
                  <a:tcPr>
                    <a:solidFill>
                      <a:schemeClr val="bg1"/>
                    </a:solidFill>
                  </a:tcPr>
                </a:tc>
                <a:tc hMerge="1">
                  <a:txBody>
                    <a:bodyPr/>
                    <a:lstStyle/>
                    <a:p>
                      <a:pPr algn="ctr"/>
                      <a:endParaRPr lang="en-GB" sz="1350" dirty="0"/>
                    </a:p>
                  </a:txBody>
                  <a:tcPr>
                    <a:solidFill>
                      <a:schemeClr val="bg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mn-lt"/>
                        </a:rPr>
                        <a:t>Unit LBS12: Preparing soil for planting.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n-lt"/>
                        </a:rPr>
                        <a:t>Condition and cultivate safely to prepare a soil for planting </a:t>
                      </a:r>
                    </a:p>
                  </a:txBody>
                  <a:tcPr marL="74295" marR="74295" marT="37148" marB="37148">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350" dirty="0"/>
                    </a:p>
                  </a:txBody>
                  <a:tcPr>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350" dirty="0"/>
                    </a:p>
                  </a:txBody>
                  <a:tcPr>
                    <a:solidFill>
                      <a:schemeClr val="bg1"/>
                    </a:solidFill>
                  </a:tcPr>
                </a:tc>
                <a:extLst>
                  <a:ext uri="{0D108BD9-81ED-4DB2-BD59-A6C34878D82A}">
                    <a16:rowId xmlns:a16="http://schemas.microsoft.com/office/drawing/2014/main" val="1093580017"/>
                  </a:ext>
                </a:extLst>
              </a:tr>
              <a:tr h="1312545">
                <a:tc vMerge="1">
                  <a:txBody>
                    <a:bodyPr/>
                    <a:lstStyle/>
                    <a:p>
                      <a:pPr algn="ctr"/>
                      <a:endParaRPr lang="en-GB" sz="1500" b="1" dirty="0"/>
                    </a:p>
                  </a:txBody>
                  <a:tcPr anchor="ctr">
                    <a:solidFill>
                      <a:schemeClr val="bg1"/>
                    </a:solidFill>
                  </a:tcPr>
                </a:tc>
                <a:tc>
                  <a:txBody>
                    <a:bodyPr/>
                    <a:lstStyle/>
                    <a:p>
                      <a:pPr algn="l"/>
                      <a:r>
                        <a:rPr lang="en-GB" sz="800" b="1" dirty="0">
                          <a:latin typeface="+mn-lt"/>
                        </a:rPr>
                        <a:t>Safe Tool Use and Preparation: </a:t>
                      </a:r>
                    </a:p>
                    <a:p>
                      <a:pPr algn="l"/>
                      <a:r>
                        <a:rPr lang="en-GB" sz="800" dirty="0">
                          <a:latin typeface="+mn-lt"/>
                        </a:rPr>
                        <a:t>Learners develop an understanding of different workshop tools, how to select the correct tool for a task, PPE and how to work safely while caring for equipment and maintaining a safe working environment</a:t>
                      </a:r>
                      <a:endParaRPr lang="en-GB" sz="1100" dirty="0">
                        <a:latin typeface="+mn-lt"/>
                      </a:endParaRPr>
                    </a:p>
                  </a:txBody>
                  <a:tcPr marL="74295" marR="74295" marT="37148" marB="37148">
                    <a:solidFill>
                      <a:schemeClr val="bg1"/>
                    </a:solidFill>
                  </a:tcPr>
                </a:tc>
                <a:tc>
                  <a:txBody>
                    <a:bodyPr/>
                    <a:lstStyle/>
                    <a:p>
                      <a:pPr algn="l"/>
                      <a:r>
                        <a:rPr lang="en-GB" sz="800" b="1" dirty="0">
                          <a:latin typeface="+mn-lt"/>
                        </a:rPr>
                        <a:t>Tool Selection and Practical Application: </a:t>
                      </a:r>
                    </a:p>
                    <a:p>
                      <a:pPr algn="l"/>
                      <a:r>
                        <a:rPr lang="en-GB" sz="800" dirty="0">
                          <a:latin typeface="+mn-lt"/>
                        </a:rPr>
                        <a:t>Learners apply their knowledge by selecting and using appropriate hand and power tools for a range of land-based tasks, following safe working practices and using instruction manuals where needed.</a:t>
                      </a:r>
                    </a:p>
                  </a:txBody>
                  <a:tcPr marL="74295" marR="74295" marT="37148" marB="37148">
                    <a:solidFill>
                      <a:schemeClr val="bg1"/>
                    </a:solidFill>
                  </a:tcPr>
                </a:tc>
                <a:tc>
                  <a:txBody>
                    <a:bodyPr/>
                    <a:lstStyle/>
                    <a:p>
                      <a:pPr algn="l"/>
                      <a:r>
                        <a:rPr lang="en-GB" sz="800" b="1" dirty="0">
                          <a:latin typeface="+mn-lt"/>
                        </a:rPr>
                        <a:t>Tool Maintenance and Workplace Responsibility:  </a:t>
                      </a:r>
                      <a:r>
                        <a:rPr lang="en-GB" sz="800" dirty="0">
                          <a:latin typeface="+mn-lt"/>
                        </a:rPr>
                        <a:t>Learners build independence by maintaining tools, keeping work areas clean and organised, managing risks to themselves and others, and making informed decisions when completing practical tasks.</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Understanding Soil and Its Importance: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mn-lt"/>
                        </a:rPr>
                        <a:t>Learners explore how soil is formed, investigate different soil types and components, and develop an understanding of why soil is essential for healthy plant growth</a:t>
                      </a:r>
                      <a:r>
                        <a:rPr lang="en-GB" sz="1100" dirty="0">
                          <a:latin typeface="+mn-lt"/>
                        </a:rPr>
                        <a:t>.</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Soil Testing and Analysis: </a:t>
                      </a:r>
                      <a:r>
                        <a:rPr lang="en-GB" sz="800" dirty="0">
                          <a:latin typeface="+mn-lt"/>
                        </a:rPr>
                        <a:t>Learners carry out a range of soil tests, identify soil characteristics and properties, and use collected information to classify soils and make decisions about their suitability for planting</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Soil Preparation for Successful Planting: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latin typeface="+mn-lt"/>
                        </a:rPr>
                        <a:t>Learners apply practical skills to condition, cultivate and prepare soil for planting, using tools, equipment and PPE safely while planning and recording their work effectively.</a:t>
                      </a:r>
                    </a:p>
                  </a:txBody>
                  <a:tcPr marL="74295" marR="74295" marT="37148" marB="37148">
                    <a:solidFill>
                      <a:schemeClr val="bg1"/>
                    </a:solidFill>
                  </a:tcPr>
                </a:tc>
                <a:extLst>
                  <a:ext uri="{0D108BD9-81ED-4DB2-BD59-A6C34878D82A}">
                    <a16:rowId xmlns:a16="http://schemas.microsoft.com/office/drawing/2014/main" val="3931376303"/>
                  </a:ext>
                </a:extLst>
              </a:tr>
              <a:tr h="507004">
                <a:tc vMerge="1">
                  <a:txBody>
                    <a:bodyPr/>
                    <a:lstStyle/>
                    <a:p>
                      <a:pPr algn="ctr"/>
                      <a:endParaRPr lang="en-GB" sz="1200" b="1" dirty="0">
                        <a:latin typeface="+mn-lt"/>
                      </a:endParaRPr>
                    </a:p>
                  </a:txBody>
                  <a:tcPr marL="74295" marR="74295" marT="37148" marB="37148" anchor="ctr">
                    <a:solidFill>
                      <a:schemeClr val="bg1"/>
                    </a:solidFill>
                  </a:tcPr>
                </a:tc>
                <a:tc gridSpan="3">
                  <a:txBody>
                    <a:bodyPr/>
                    <a:lstStyle/>
                    <a:p>
                      <a:pPr algn="ctr"/>
                      <a:r>
                        <a:rPr lang="en-GB" sz="1000" b="1" dirty="0">
                          <a:latin typeface="+mn-lt"/>
                        </a:rPr>
                        <a:t>Unit LBS9: Caring for and Keeping Plants Healthy</a:t>
                      </a:r>
                    </a:p>
                    <a:p>
                      <a:pPr algn="ctr"/>
                      <a:r>
                        <a:rPr lang="en-GB" sz="1000" dirty="0">
                          <a:latin typeface="+mn-lt"/>
                        </a:rPr>
                        <a:t>Care and maintenance activities to keep plants healthy</a:t>
                      </a:r>
                    </a:p>
                  </a:txBody>
                  <a:tcPr marL="74295" marR="74295" marT="37148" marB="37148">
                    <a:solidFill>
                      <a:schemeClr val="bg1"/>
                    </a:solidFill>
                  </a:tcPr>
                </a:tc>
                <a:tc hMerge="1">
                  <a:txBody>
                    <a:bodyPr/>
                    <a:lstStyle/>
                    <a:p>
                      <a:pPr algn="l"/>
                      <a:endParaRPr lang="en-GB" sz="800" dirty="0">
                        <a:latin typeface="+mn-lt"/>
                      </a:endParaRPr>
                    </a:p>
                  </a:txBody>
                  <a:tcPr marL="74295" marR="74295" marT="37148" marB="37148">
                    <a:solidFill>
                      <a:schemeClr val="bg1"/>
                    </a:solidFill>
                  </a:tcPr>
                </a:tc>
                <a:tc hMerge="1">
                  <a:txBody>
                    <a:bodyPr/>
                    <a:lstStyle/>
                    <a:p>
                      <a:pPr algn="l"/>
                      <a:endParaRPr lang="en-GB" sz="800" dirty="0">
                        <a:latin typeface="+mn-lt"/>
                      </a:endParaRPr>
                    </a:p>
                  </a:txBody>
                  <a:tcPr marL="74295" marR="74295" marT="37148" marB="37148">
                    <a:solidFill>
                      <a:schemeClr val="bg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t>Unit LBS5: Finding Out About The Land-based Sector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n-lt"/>
                        </a:rPr>
                        <a:t>Find and p</a:t>
                      </a:r>
                      <a:r>
                        <a:rPr lang="en-GB" sz="1000" dirty="0"/>
                        <a:t>roduce info about the different industries in the land-based sector</a:t>
                      </a:r>
                      <a:endParaRPr lang="en-GB" sz="1000" dirty="0">
                        <a:latin typeface="+mn-lt"/>
                      </a:endParaRPr>
                    </a:p>
                  </a:txBody>
                  <a:tcPr marL="74295" marR="74295" marT="37148" marB="37148">
                    <a:solidFill>
                      <a:schemeClr val="bg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mn-lt"/>
                      </a:endParaRPr>
                    </a:p>
                  </a:txBody>
                  <a:tcPr marL="74295" marR="74295" marT="37148" marB="37148">
                    <a:solidFill>
                      <a:schemeClr val="bg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dirty="0">
                        <a:latin typeface="+mn-lt"/>
                      </a:endParaRPr>
                    </a:p>
                  </a:txBody>
                  <a:tcPr marL="74295" marR="74295" marT="37148" marB="37148">
                    <a:solidFill>
                      <a:schemeClr val="bg1"/>
                    </a:solidFill>
                  </a:tcPr>
                </a:tc>
                <a:extLst>
                  <a:ext uri="{0D108BD9-81ED-4DB2-BD59-A6C34878D82A}">
                    <a16:rowId xmlns:a16="http://schemas.microsoft.com/office/drawing/2014/main" val="2414817615"/>
                  </a:ext>
                </a:extLst>
              </a:tr>
              <a:tr h="1312545">
                <a:tc vMerge="1">
                  <a:txBody>
                    <a:bodyPr/>
                    <a:lstStyle/>
                    <a:p>
                      <a:pPr algn="ctr"/>
                      <a:endParaRPr lang="en-GB" sz="1200" b="1" dirty="0">
                        <a:latin typeface="+mn-lt"/>
                      </a:endParaRPr>
                    </a:p>
                  </a:txBody>
                  <a:tcPr marL="74295" marR="74295" marT="37148" marB="37148" anchor="ctr">
                    <a:solidFill>
                      <a:schemeClr val="bg1"/>
                    </a:solidFill>
                  </a:tcPr>
                </a:tc>
                <a:tc>
                  <a:txBody>
                    <a:bodyPr/>
                    <a:lstStyle/>
                    <a:p>
                      <a:pPr fontAlgn="t"/>
                      <a:r>
                        <a:rPr lang="en-GB" sz="800" b="1" i="0" dirty="0">
                          <a:effectLst/>
                          <a:latin typeface="+mn-lt"/>
                        </a:rPr>
                        <a:t>Identifying Healthy Plants and Safe Working Practices:</a:t>
                      </a:r>
                    </a:p>
                    <a:p>
                      <a:pPr fontAlgn="t"/>
                      <a:r>
                        <a:rPr lang="en-GB" sz="800" b="0" i="0" dirty="0">
                          <a:effectLst/>
                          <a:latin typeface="+mn-lt"/>
                        </a:rPr>
                        <a:t>Learners learn how to recognise healthy and unhealthy plants, identify common pests and diseases, and understand how to work safely when caring for plants using tools and equipment.</a:t>
                      </a:r>
                    </a:p>
                  </a:txBody>
                  <a:tcPr>
                    <a:solidFill>
                      <a:schemeClr val="bg1"/>
                    </a:solidFill>
                  </a:tcPr>
                </a:tc>
                <a:tc>
                  <a:txBody>
                    <a:bodyPr/>
                    <a:lstStyle/>
                    <a:p>
                      <a:pPr algn="l"/>
                      <a:r>
                        <a:rPr lang="en-GB" sz="800" b="1" dirty="0">
                          <a:latin typeface="+mn-lt"/>
                        </a:rPr>
                        <a:t>Plant Care and Maintenance Skills: </a:t>
                      </a:r>
                      <a:r>
                        <a:rPr lang="en-GB" sz="800" dirty="0">
                          <a:latin typeface="+mn-lt"/>
                        </a:rPr>
                        <a:t>Learners develop practical skills in pruning, weeding, clearing debris and providing nutrients, helping plants to grow healthily while maintaining a safe and organised working environment.</a:t>
                      </a:r>
                    </a:p>
                  </a:txBody>
                  <a:tcPr marL="74295" marR="74295" marT="37148" marB="37148">
                    <a:solidFill>
                      <a:schemeClr val="bg1"/>
                    </a:solidFill>
                  </a:tcPr>
                </a:tc>
                <a:tc>
                  <a:txBody>
                    <a:bodyPr/>
                    <a:lstStyle/>
                    <a:p>
                      <a:pPr algn="l"/>
                      <a:r>
                        <a:rPr lang="en-GB" sz="800" b="1" dirty="0">
                          <a:latin typeface="+mn-lt"/>
                        </a:rPr>
                        <a:t>Reviewing Plant Care and Improving Performance: </a:t>
                      </a:r>
                      <a:r>
                        <a:rPr lang="en-GB" sz="800" dirty="0">
                          <a:latin typeface="+mn-lt"/>
                        </a:rPr>
                        <a:t>Learners evaluate the effectiveness of their plant care activities, reflect on their own performance, and use records, logs and observations to identify strengths and areas for improvement in keeping plants healthy.</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Exploring the Land-Based Sector</a:t>
                      </a:r>
                      <a:r>
                        <a:rPr lang="en-GB" sz="800" dirty="0">
                          <a:latin typeface="+mn-lt"/>
                        </a:rPr>
                        <a:t>: Learners investigate the different industries within the land-based sector, including agriculture, horticulture, forestry, animal care and environmental conservation, and explore the roles they play in society.</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Researching Land-Based Careers and Industries: </a:t>
                      </a:r>
                      <a:r>
                        <a:rPr lang="en-GB" sz="800" dirty="0">
                          <a:latin typeface="+mn-lt"/>
                        </a:rPr>
                        <a:t>Learners develop information-finding skills by using professional and government sources to research land-based industries, the activities they undertake and the skills required within each area.</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Presenting Information About the Land-Based Sector: </a:t>
                      </a:r>
                      <a:r>
                        <a:rPr lang="en-GB" sz="800" b="0" dirty="0">
                          <a:latin typeface="+mn-lt"/>
                        </a:rPr>
                        <a:t>Learners organise and present their findings through formats such as posters, leaflets or presentations, demonstrating their understanding of different land-based industries and how to communicate information effectively.</a:t>
                      </a:r>
                    </a:p>
                  </a:txBody>
                  <a:tcPr marL="74295" marR="74295" marT="37148" marB="37148">
                    <a:solidFill>
                      <a:schemeClr val="bg1"/>
                    </a:solidFill>
                  </a:tcPr>
                </a:tc>
                <a:extLst>
                  <a:ext uri="{0D108BD9-81ED-4DB2-BD59-A6C34878D82A}">
                    <a16:rowId xmlns:a16="http://schemas.microsoft.com/office/drawing/2014/main" val="2575411862"/>
                  </a:ext>
                </a:extLst>
              </a:tr>
              <a:tr h="2724150">
                <a:tc rowSpan="2">
                  <a:txBody>
                    <a:bodyPr/>
                    <a:lstStyle/>
                    <a:p>
                      <a:pPr algn="ctr"/>
                      <a:r>
                        <a:rPr lang="en-GB" sz="1200" b="1" dirty="0">
                          <a:latin typeface="+mn-lt"/>
                        </a:rPr>
                        <a:t>Sport</a:t>
                      </a:r>
                    </a:p>
                    <a:p>
                      <a:pPr algn="ctr"/>
                      <a:r>
                        <a:rPr lang="en-GB" sz="1200" b="1" dirty="0">
                          <a:latin typeface="+mn-lt"/>
                        </a:rPr>
                        <a:t>(Year 10)</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r>
                        <a:rPr lang="en-GB" sz="1200" b="1" dirty="0">
                          <a:latin typeface="+mn-lt"/>
                        </a:rPr>
                        <a:t>Sport</a:t>
                      </a:r>
                    </a:p>
                    <a:p>
                      <a:pPr algn="ctr"/>
                      <a:r>
                        <a:rPr lang="en-GB" sz="1200" b="1" dirty="0">
                          <a:latin typeface="+mn-lt"/>
                        </a:rPr>
                        <a:t>(Year 11)</a:t>
                      </a:r>
                    </a:p>
                  </a:txBody>
                  <a:tcPr marL="74295" marR="74295" marT="37148" marB="37148">
                    <a:solidFill>
                      <a:schemeClr val="bg1"/>
                    </a:solidFill>
                  </a:tcPr>
                </a:tc>
                <a:tc>
                  <a:txBody>
                    <a:bodyPr/>
                    <a:lstStyle/>
                    <a:p>
                      <a:pPr algn="l"/>
                      <a:r>
                        <a:rPr lang="en-US" sz="1000" b="1" dirty="0">
                          <a:solidFill>
                            <a:srgbClr val="000000"/>
                          </a:solidFill>
                          <a:effectLst/>
                          <a:latin typeface="+mn-lt"/>
                          <a:ea typeface="Aptos" panose="020B0004020202020204" pitchFamily="34" charset="0"/>
                          <a:cs typeface="Aptos" panose="020B0004020202020204" pitchFamily="34" charset="0"/>
                        </a:rPr>
                        <a:t>Striking and fielding: </a:t>
                      </a:r>
                    </a:p>
                    <a:p>
                      <a:pPr algn="l"/>
                      <a:endParaRPr lang="en-US" sz="1000" b="1" dirty="0">
                        <a:solidFill>
                          <a:srgbClr val="000000"/>
                        </a:solidFill>
                        <a:effectLst/>
                        <a:latin typeface="+mn-lt"/>
                        <a:ea typeface="Aptos" panose="020B0004020202020204" pitchFamily="34" charset="0"/>
                        <a:cs typeface="Aptos" panose="020B0004020202020204" pitchFamily="34" charset="0"/>
                      </a:endParaRPr>
                    </a:p>
                    <a:p>
                      <a:pPr algn="l"/>
                      <a:r>
                        <a:rPr lang="en-US" sz="1000" b="1" dirty="0">
                          <a:solidFill>
                            <a:srgbClr val="000000"/>
                          </a:solidFill>
                          <a:effectLst/>
                          <a:latin typeface="+mn-lt"/>
                          <a:ea typeface="Aptos" panose="020B0004020202020204" pitchFamily="34" charset="0"/>
                          <a:cs typeface="Aptos" panose="020B0004020202020204" pitchFamily="34" charset="0"/>
                        </a:rPr>
                        <a:t>Cricket</a:t>
                      </a:r>
                      <a:endParaRPr lang="en-GB" sz="1000" dirty="0">
                        <a:effectLst/>
                        <a:latin typeface="+mn-lt"/>
                        <a:ea typeface="Aptos" panose="020B0004020202020204" pitchFamily="34" charset="0"/>
                        <a:cs typeface="Aptos" panose="020B0004020202020204" pitchFamily="34" charset="0"/>
                      </a:endParaRPr>
                    </a:p>
                    <a:p>
                      <a:pPr algn="l"/>
                      <a:r>
                        <a:rPr lang="en-US" sz="1000" b="1" dirty="0">
                          <a:solidFill>
                            <a:srgbClr val="000000"/>
                          </a:solidFill>
                          <a:effectLst/>
                          <a:latin typeface="+mn-lt"/>
                          <a:ea typeface="Aptos" panose="020B0004020202020204" pitchFamily="34" charset="0"/>
                          <a:cs typeface="Aptos" panose="020B0004020202020204" pitchFamily="34" charset="0"/>
                        </a:rPr>
                        <a:t> </a:t>
                      </a:r>
                      <a:endParaRPr lang="en-GB" sz="10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1000" dirty="0">
                          <a:solidFill>
                            <a:srgbClr val="000000"/>
                          </a:solidFill>
                          <a:effectLst/>
                          <a:latin typeface="+mn-lt"/>
                          <a:ea typeface="Aptos" panose="020B0004020202020204" pitchFamily="34" charset="0"/>
                          <a:cs typeface="Aptos" panose="020B0004020202020204" pitchFamily="34" charset="0"/>
                        </a:rPr>
                        <a:t>Introduce umpiring and scoring</a:t>
                      </a:r>
                      <a:endParaRPr lang="en-GB" sz="1000">
                        <a:effectLst/>
                        <a:latin typeface="+mn-lt"/>
                        <a:ea typeface="Aptos" panose="020B0004020202020204" pitchFamily="34" charset="0"/>
                        <a:cs typeface="Aptos" panose="020B0004020202020204" pitchFamily="34" charset="0"/>
                      </a:endParaRPr>
                    </a:p>
                    <a:p>
                      <a:endParaRPr lang="en-GB" sz="1000" dirty="0">
                        <a:latin typeface="+mn-lt"/>
                      </a:endParaRPr>
                    </a:p>
                  </a:txBody>
                  <a:tcPr>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Golf</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Introduce playing with hazards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The class champs: 1v1, 2v2</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playing against an opponent</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Gymnastics: </a:t>
                      </a:r>
                    </a:p>
                    <a:p>
                      <a:pPr algn="l"/>
                      <a:r>
                        <a:rPr lang="en-US" sz="900" b="1" dirty="0">
                          <a:solidFill>
                            <a:srgbClr val="000000"/>
                          </a:solidFill>
                          <a:effectLst/>
                          <a:latin typeface="+mn-lt"/>
                          <a:ea typeface="Aptos" panose="020B0004020202020204" pitchFamily="34" charset="0"/>
                          <a:cs typeface="Aptos" panose="020B0004020202020204" pitchFamily="34" charset="0"/>
                        </a:rPr>
                        <a:t>Matching and mirroring      (3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Introduction to matching and mirroring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Matching and mirroring on apparatus</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 Sequence development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Dance: </a:t>
                      </a:r>
                    </a:p>
                    <a:p>
                      <a:pPr algn="l"/>
                      <a:r>
                        <a:rPr lang="en-US" sz="900" b="1" dirty="0">
                          <a:solidFill>
                            <a:srgbClr val="000000"/>
                          </a:solidFill>
                          <a:effectLst/>
                          <a:latin typeface="+mn-lt"/>
                          <a:ea typeface="Aptos" panose="020B0004020202020204" pitchFamily="34" charset="0"/>
                          <a:cs typeface="Aptos" panose="020B0004020202020204" pitchFamily="34" charset="0"/>
                        </a:rPr>
                        <a:t>Prejudice and discrimination (3wks)</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Exploring prejudice and discrimination</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Exploring sexism/classism through dance</a:t>
                      </a:r>
                    </a:p>
                    <a:p>
                      <a:pPr marL="0" indent="0" algn="l">
                        <a:buFont typeface="Arial" panose="020B0604020202020204" pitchFamily="34" charset="0"/>
                        <a:buNone/>
                      </a:pP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Invasion Games:</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Hockey</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dribbling and passing</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Combine passing and dribbling to create shooting opportunities</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passing and dribbling creating space for attacking opportunities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Introduce defending: blocking and tackling</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Net and Wall Games: Tennis</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the volley</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Controlling the game from the serve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Doubles, understanding and applying tactics to win a point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Sport Days Activities </a:t>
                      </a:r>
                    </a:p>
                    <a:p>
                      <a:pPr algn="l"/>
                      <a:r>
                        <a:rPr lang="en-US" sz="900" b="1" dirty="0">
                          <a:solidFill>
                            <a:srgbClr val="000000"/>
                          </a:solidFill>
                          <a:effectLst/>
                          <a:latin typeface="+mn-lt"/>
                          <a:ea typeface="Aptos" panose="020B0004020202020204" pitchFamily="34" charset="0"/>
                          <a:cs typeface="Aptos" panose="020B0004020202020204" pitchFamily="34" charset="0"/>
                        </a:rPr>
                        <a:t>(3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OAA – Leadership </a:t>
                      </a:r>
                    </a:p>
                    <a:p>
                      <a:pPr algn="l"/>
                      <a:r>
                        <a:rPr lang="en-US" sz="900" b="1" dirty="0">
                          <a:solidFill>
                            <a:srgbClr val="000000"/>
                          </a:solidFill>
                          <a:effectLst/>
                          <a:latin typeface="+mn-lt"/>
                          <a:ea typeface="Aptos" panose="020B0004020202020204" pitchFamily="34" charset="0"/>
                          <a:cs typeface="Aptos" panose="020B0004020202020204" pitchFamily="34" charset="0"/>
                        </a:rPr>
                        <a:t>(3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Understanding what makes an effective leader</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Communicating as a leader</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extLst>
                  <a:ext uri="{0D108BD9-81ED-4DB2-BD59-A6C34878D82A}">
                    <a16:rowId xmlns:a16="http://schemas.microsoft.com/office/drawing/2014/main" val="1364732496"/>
                  </a:ext>
                </a:extLst>
              </a:tr>
              <a:tr h="2043113">
                <a:tc vMerge="1">
                  <a:txBody>
                    <a:bodyPr/>
                    <a:lstStyle/>
                    <a:p>
                      <a:pPr algn="ctr"/>
                      <a:endParaRPr lang="en-GB" sz="1500" b="1" dirty="0"/>
                    </a:p>
                  </a:txBody>
                  <a:tcPr anchor="ctr">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Invasion Games: Basketball</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Refine passing and receiving</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Apply passing, footwork and shooting into games</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Introduce officiating</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Introduce defending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Explore other passing styles</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Golf</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Consolidate playing against an opponent: 1v1, 2v2</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Team better ball: Introducing ‘Power Play’</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The Little Sticks Cup</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Gymnastics: Creating sequences (3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creativity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Sequence development</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Sequence performance</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Dance: Titanic (3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Creating rhythmic patterns using our body</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Explore the relationships between characters applying character emotion and expression</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Striking and fielding: Cricket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Consolidate batting, fielding and bowling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Understand and apply attacking and defensive tactics during a game</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Net and Wall Games: Tennis</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Game application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Doubles and round robin games</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Sport Days Activities </a:t>
                      </a:r>
                    </a:p>
                    <a:p>
                      <a:pPr algn="l"/>
                      <a:r>
                        <a:rPr lang="en-US" sz="900" b="1" dirty="0">
                          <a:solidFill>
                            <a:srgbClr val="000000"/>
                          </a:solidFill>
                          <a:effectLst/>
                          <a:latin typeface="+mn-lt"/>
                          <a:ea typeface="Aptos" panose="020B0004020202020204" pitchFamily="34" charset="0"/>
                          <a:cs typeface="Aptos" panose="020B0004020202020204" pitchFamily="34" charset="0"/>
                        </a:rPr>
                        <a:t>(3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OAA – Leadership </a:t>
                      </a:r>
                    </a:p>
                    <a:p>
                      <a:pPr algn="l"/>
                      <a:r>
                        <a:rPr lang="en-US" sz="900" b="1" dirty="0">
                          <a:solidFill>
                            <a:srgbClr val="000000"/>
                          </a:solidFill>
                          <a:effectLst/>
                          <a:latin typeface="+mn-lt"/>
                          <a:ea typeface="Aptos" panose="020B0004020202020204" pitchFamily="34" charset="0"/>
                          <a:cs typeface="Aptos" panose="020B0004020202020204" pitchFamily="34" charset="0"/>
                        </a:rPr>
                        <a:t>(3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Communicating as a leader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Introducing the STEP Principle</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extLst>
                  <a:ext uri="{0D108BD9-81ED-4DB2-BD59-A6C34878D82A}">
                    <a16:rowId xmlns:a16="http://schemas.microsoft.com/office/drawing/2014/main" val="3188373538"/>
                  </a:ext>
                </a:extLst>
              </a:tr>
              <a:tr h="445770">
                <a:tc rowSpan="2">
                  <a:txBody>
                    <a:bodyPr/>
                    <a:lstStyle/>
                    <a:p>
                      <a:pPr algn="ctr"/>
                      <a:r>
                        <a:rPr lang="en-GB" sz="1200" b="1" dirty="0"/>
                        <a:t>Work &amp; Life Skills</a:t>
                      </a:r>
                    </a:p>
                    <a:p>
                      <a:pPr algn="ctr"/>
                      <a:r>
                        <a:rPr lang="en-GB" sz="1200" b="1" dirty="0"/>
                        <a:t>(mandatory units)</a:t>
                      </a:r>
                    </a:p>
                  </a:txBody>
                  <a:tcPr marL="74295" marR="74295" marT="37148" marB="37148" anchor="ctr">
                    <a:solidFill>
                      <a:schemeClr val="bg1"/>
                    </a:solidFill>
                  </a:tcPr>
                </a:tc>
                <a:tc gridSpan="2">
                  <a:txBody>
                    <a:bodyPr/>
                    <a:lstStyle/>
                    <a:p>
                      <a:pPr algn="l"/>
                      <a:r>
                        <a:rPr lang="en-GB" sz="1000" b="1" dirty="0"/>
                        <a:t>Unit A3: Working with Others</a:t>
                      </a:r>
                    </a:p>
                    <a:p>
                      <a:pPr marL="171450" indent="-171450" algn="l">
                        <a:buFont typeface="Arial" panose="020B0604020202020204" pitchFamily="34" charset="0"/>
                        <a:buChar char="•"/>
                      </a:pPr>
                      <a:r>
                        <a:rPr lang="en-GB" sz="800" u="none" dirty="0">
                          <a:solidFill>
                            <a:schemeClr val="tx1"/>
                          </a:solidFill>
                        </a:rPr>
                        <a:t>Demonstrate ability to work with others on a given activity</a:t>
                      </a:r>
                    </a:p>
                    <a:p>
                      <a:pPr marL="171450" indent="-171450" algn="l">
                        <a:buFont typeface="Arial" panose="020B0604020202020204" pitchFamily="34" charset="0"/>
                        <a:buChar char="•"/>
                      </a:pPr>
                      <a:r>
                        <a:rPr lang="en-GB" sz="800" u="none" dirty="0">
                          <a:solidFill>
                            <a:schemeClr val="tx1"/>
                          </a:solidFill>
                        </a:rPr>
                        <a:t>Review own and others’ performance on a given activity.</a:t>
                      </a:r>
                    </a:p>
                  </a:txBody>
                  <a:tcPr marL="74295" marR="74295" marT="37148" marB="37148">
                    <a:solidFill>
                      <a:schemeClr val="bg1"/>
                    </a:solidFill>
                  </a:tcPr>
                </a:tc>
                <a:tc hMerge="1">
                  <a:txBody>
                    <a:bodyPr/>
                    <a:lstStyle/>
                    <a:p>
                      <a:pPr algn="ctr"/>
                      <a:endParaRPr lang="en-GB" sz="1350" u="none" dirty="0">
                        <a:solidFill>
                          <a:schemeClr val="tx1"/>
                        </a:solidFill>
                      </a:endParaRPr>
                    </a:p>
                  </a:txBody>
                  <a:tcPr anchor="ctr">
                    <a:solidFill>
                      <a:schemeClr val="bg1"/>
                    </a:solidFill>
                  </a:tcPr>
                </a:tc>
                <a:tc gridSpan="2">
                  <a:txBody>
                    <a:bodyPr/>
                    <a:lstStyle/>
                    <a:p>
                      <a:pPr algn="l"/>
                      <a:r>
                        <a:rPr lang="en-GB" sz="1000" b="1" dirty="0"/>
                        <a:t>Contributing to Your Community</a:t>
                      </a:r>
                    </a:p>
                    <a:p>
                      <a:pPr marL="171450" indent="-171450" algn="l">
                        <a:buFont typeface="Arial" panose="020B0604020202020204" pitchFamily="34" charset="0"/>
                        <a:buChar char="•"/>
                      </a:pPr>
                      <a:r>
                        <a:rPr lang="en-GB" sz="800" b="0" u="none" dirty="0">
                          <a:solidFill>
                            <a:schemeClr val="tx1"/>
                          </a:solidFill>
                        </a:rPr>
                        <a:t>Find out about a volunteering organisation and how its activities have a positive impact on the community</a:t>
                      </a:r>
                    </a:p>
                    <a:p>
                      <a:pPr marL="171450" indent="-171450" algn="l">
                        <a:buFont typeface="Arial" panose="020B0604020202020204" pitchFamily="34" charset="0"/>
                        <a:buChar char="•"/>
                      </a:pPr>
                      <a:r>
                        <a:rPr lang="en-GB" sz="800" b="0" u="none" dirty="0">
                          <a:solidFill>
                            <a:schemeClr val="tx1"/>
                          </a:solidFill>
                        </a:rPr>
                        <a:t>Carry out a volunteering activity that contributes to your community.</a:t>
                      </a:r>
                    </a:p>
                  </a:txBody>
                  <a:tcPr marL="74295" marR="74295" marT="37148" marB="37148">
                    <a:solidFill>
                      <a:schemeClr val="bg1"/>
                    </a:solidFill>
                  </a:tcPr>
                </a:tc>
                <a:tc hMerge="1">
                  <a:txBody>
                    <a:bodyPr/>
                    <a:lstStyle/>
                    <a:p>
                      <a:pPr algn="ctr"/>
                      <a:endParaRPr lang="en-GB" sz="1350" u="none" dirty="0">
                        <a:solidFill>
                          <a:schemeClr val="tx1"/>
                        </a:solidFill>
                      </a:endParaRPr>
                    </a:p>
                  </a:txBody>
                  <a:tcPr anchor="ctr">
                    <a:solidFill>
                      <a:schemeClr val="bg1"/>
                    </a:solidFill>
                  </a:tcPr>
                </a:tc>
                <a:tc gridSpan="2">
                  <a:txBody>
                    <a:bodyPr/>
                    <a:lstStyle/>
                    <a:p>
                      <a:pPr marL="0" indent="0" algn="l">
                        <a:buFont typeface="Arial" panose="020B0604020202020204" pitchFamily="34" charset="0"/>
                        <a:buNone/>
                      </a:pPr>
                      <a:r>
                        <a:rPr lang="en-GB" sz="1000" b="1" dirty="0"/>
                        <a:t>Communicating with Customers</a:t>
                      </a:r>
                    </a:p>
                    <a:p>
                      <a:pPr marL="171450" indent="-171450" algn="l">
                        <a:buFont typeface="Arial" panose="020B0604020202020204" pitchFamily="34" charset="0"/>
                        <a:buChar char="•"/>
                      </a:pPr>
                      <a:r>
                        <a:rPr lang="en-GB" sz="800" b="0" u="none" dirty="0">
                          <a:solidFill>
                            <a:schemeClr val="tx1"/>
                          </a:solidFill>
                        </a:rPr>
                        <a:t>Communicate with customers in customer service situations</a:t>
                      </a:r>
                    </a:p>
                    <a:p>
                      <a:pPr marL="171450" indent="-171450" algn="l">
                        <a:buFont typeface="Arial" panose="020B0604020202020204" pitchFamily="34" charset="0"/>
                        <a:buChar char="•"/>
                      </a:pPr>
                      <a:r>
                        <a:rPr lang="en-GB" sz="800" b="0" u="none" dirty="0">
                          <a:solidFill>
                            <a:schemeClr val="tx1"/>
                          </a:solidFill>
                        </a:rPr>
                        <a:t>Solve problems when communicating with customers</a:t>
                      </a:r>
                    </a:p>
                  </a:txBody>
                  <a:tcPr marL="74295" marR="74295" marT="37148" marB="37148">
                    <a:solidFill>
                      <a:schemeClr val="bg1"/>
                    </a:solidFill>
                  </a:tcPr>
                </a:tc>
                <a:tc hMerge="1">
                  <a:txBody>
                    <a:bodyPr/>
                    <a:lstStyle/>
                    <a:p>
                      <a:pPr algn="ctr"/>
                      <a:endParaRPr lang="en-GB" sz="1350" u="none" dirty="0">
                        <a:solidFill>
                          <a:schemeClr val="tx1"/>
                        </a:solidFill>
                      </a:endParaRPr>
                    </a:p>
                  </a:txBody>
                  <a:tcPr anchor="ctr">
                    <a:solidFill>
                      <a:schemeClr val="bg1"/>
                    </a:solidFill>
                  </a:tcPr>
                </a:tc>
                <a:extLst>
                  <a:ext uri="{0D108BD9-81ED-4DB2-BD59-A6C34878D82A}">
                    <a16:rowId xmlns:a16="http://schemas.microsoft.com/office/drawing/2014/main" val="1567054853"/>
                  </a:ext>
                </a:extLst>
              </a:tr>
              <a:tr h="445770">
                <a:tc vMerge="1">
                  <a:txBody>
                    <a:bodyPr/>
                    <a:lstStyle/>
                    <a:p>
                      <a:pPr algn="ctr"/>
                      <a:endParaRPr lang="en-GB" sz="1200" b="1" dirty="0"/>
                    </a:p>
                  </a:txBody>
                  <a:tcPr marL="74295" marR="74295" marT="37148" marB="37148" anchor="ctr">
                    <a:solidFill>
                      <a:schemeClr val="bg1"/>
                    </a:solidFill>
                  </a:tcPr>
                </a:tc>
                <a:tc>
                  <a:txBody>
                    <a:bodyPr/>
                    <a:lstStyle/>
                    <a:p>
                      <a:pPr fontAlgn="t"/>
                      <a:r>
                        <a:rPr lang="en-GB" sz="800" b="1" i="0" dirty="0">
                          <a:effectLst/>
                          <a:latin typeface="+mn-lt"/>
                        </a:rPr>
                        <a:t>Developing Effective Teamwork and Communication</a:t>
                      </a:r>
                    </a:p>
                    <a:p>
                      <a:pPr fontAlgn="t"/>
                      <a:r>
                        <a:rPr lang="en-GB" sz="800" b="0" i="0" dirty="0">
                          <a:effectLst/>
                          <a:latin typeface="+mn-lt"/>
                        </a:rPr>
                        <a:t>Learners develop the skills needed to work successfully with others by practising effective communication, active listening, teamwork and problem-solving. They learn how individuals contribute to shared goals and participate positively within a group activity.</a:t>
                      </a:r>
                    </a:p>
                  </a:txBody>
                  <a:tcPr>
                    <a:solidFill>
                      <a:schemeClr val="bg1"/>
                    </a:solidFill>
                  </a:tcPr>
                </a:tc>
                <a:tc>
                  <a:txBody>
                    <a:bodyPr/>
                    <a:lstStyle/>
                    <a:p>
                      <a:pPr algn="l"/>
                      <a:r>
                        <a:rPr lang="en-GB" sz="800" b="1" u="none" dirty="0">
                          <a:solidFill>
                            <a:schemeClr val="tx1"/>
                          </a:solidFill>
                        </a:rPr>
                        <a:t>Reviewing and Improving Performance: </a:t>
                      </a:r>
                      <a:r>
                        <a:rPr lang="en-GB" sz="800" b="0" u="none" dirty="0">
                          <a:solidFill>
                            <a:schemeClr val="tx1"/>
                          </a:solidFill>
                        </a:rPr>
                        <a:t>Learners reflect on their own contribution and the contributions of others during a group activity. They evaluate strengths and areas for development, identify ways to improve performance, and build confidence in working collaboratively with others.</a:t>
                      </a:r>
                    </a:p>
                  </a:txBody>
                  <a:tcPr marL="74295" marR="74295" marT="37148" marB="37148">
                    <a:solidFill>
                      <a:schemeClr val="bg1"/>
                    </a:solidFill>
                  </a:tcPr>
                </a:tc>
                <a:tc>
                  <a:txBody>
                    <a:bodyPr/>
                    <a:lstStyle/>
                    <a:p>
                      <a:pPr algn="l"/>
                      <a:r>
                        <a:rPr lang="en-GB" sz="800" b="1" u="none" dirty="0">
                          <a:solidFill>
                            <a:schemeClr val="tx1"/>
                          </a:solidFill>
                        </a:rPr>
                        <a:t>Understanding Volunteering and Community Impact: </a:t>
                      </a:r>
                      <a:r>
                        <a:rPr lang="en-GB" sz="800" b="0" u="none" dirty="0">
                          <a:solidFill>
                            <a:schemeClr val="tx1"/>
                          </a:solidFill>
                        </a:rPr>
                        <a:t>Learners explore the role of volunteering organisations within the community, investigate how volunteering benefits both individuals and society, and develop an understanding of the skills and qualities needed to be an effective volunteer.</a:t>
                      </a:r>
                    </a:p>
                  </a:txBody>
                  <a:tcPr marL="74295" marR="74295" marT="37148" marB="37148">
                    <a:solidFill>
                      <a:schemeClr val="bg1"/>
                    </a:solidFill>
                  </a:tcPr>
                </a:tc>
                <a:tc>
                  <a:txBody>
                    <a:bodyPr/>
                    <a:lstStyle/>
                    <a:p>
                      <a:pPr fontAlgn="t"/>
                      <a:r>
                        <a:rPr lang="en-GB" sz="800" b="1" i="0" dirty="0">
                          <a:effectLst/>
                          <a:latin typeface="+mn-lt"/>
                        </a:rPr>
                        <a:t>Taking Part in Volunteering Activities: </a:t>
                      </a:r>
                      <a:r>
                        <a:rPr lang="en-GB" sz="800" b="0" i="0" dirty="0">
                          <a:effectLst/>
                          <a:latin typeface="+mn-lt"/>
                        </a:rPr>
                        <a:t>Learners participate in a volunteering activity that makes a positive contribution to their community, applying key volunteering skills, reflecting on their experiences, and evaluating the impact of their contribution on themselves and others.</a:t>
                      </a:r>
                    </a:p>
                  </a:txBody>
                  <a:tcPr>
                    <a:solidFill>
                      <a:schemeClr val="bg1"/>
                    </a:solidFill>
                  </a:tcPr>
                </a:tc>
                <a:tc>
                  <a:txBody>
                    <a:bodyPr/>
                    <a:lstStyle/>
                    <a:p>
                      <a:pPr algn="l"/>
                      <a:r>
                        <a:rPr lang="en-GB" sz="800" b="1" u="none" dirty="0">
                          <a:solidFill>
                            <a:schemeClr val="tx1"/>
                          </a:solidFill>
                        </a:rPr>
                        <a:t>Developing Customer Communication Skills: </a:t>
                      </a:r>
                      <a:r>
                        <a:rPr lang="en-GB" sz="800" b="0" u="none" dirty="0">
                          <a:solidFill>
                            <a:schemeClr val="tx1"/>
                          </a:solidFill>
                        </a:rPr>
                        <a:t>Learners explore the importance of good customer service, develop verbal and non-verbal communication skills, and learn how to listen carefully, respond appropriately and adapt their communication to meet the needs of different customers</a:t>
                      </a:r>
                      <a:r>
                        <a:rPr lang="en-GB" sz="800" b="1" u="none" dirty="0">
                          <a:solidFill>
                            <a:schemeClr val="tx1"/>
                          </a:solidFill>
                        </a:rPr>
                        <a:t>.</a:t>
                      </a:r>
                      <a:endParaRPr lang="en-GB" sz="1100" u="none" dirty="0">
                        <a:solidFill>
                          <a:schemeClr val="tx1"/>
                        </a:solidFill>
                      </a:endParaRPr>
                    </a:p>
                  </a:txBody>
                  <a:tcPr marL="74295" marR="74295" marT="37148" marB="37148" anchor="ctr">
                    <a:solidFill>
                      <a:schemeClr val="bg1"/>
                    </a:solidFill>
                  </a:tcPr>
                </a:tc>
                <a:tc>
                  <a:txBody>
                    <a:bodyPr/>
                    <a:lstStyle/>
                    <a:p>
                      <a:pPr algn="l"/>
                      <a:r>
                        <a:rPr lang="en-GB" sz="800" b="1" u="none" dirty="0">
                          <a:solidFill>
                            <a:schemeClr val="tx1"/>
                          </a:solidFill>
                        </a:rPr>
                        <a:t>Solving Customer Problems Professionally: </a:t>
                      </a:r>
                      <a:r>
                        <a:rPr lang="en-GB" sz="800" b="0" u="none" dirty="0">
                          <a:solidFill>
                            <a:schemeClr val="tx1"/>
                          </a:solidFill>
                        </a:rPr>
                        <a:t>Learners apply customer service skills in practical situations, learning how to anticipate customer needs, resolve problems effectively, treat customers fairly and respectfully, and reflect on their performance in customer interactions.</a:t>
                      </a:r>
                    </a:p>
                  </a:txBody>
                  <a:tcPr marL="74295" marR="74295" marT="37148" marB="37148">
                    <a:solidFill>
                      <a:schemeClr val="bg1"/>
                    </a:solidFill>
                  </a:tcPr>
                </a:tc>
                <a:extLst>
                  <a:ext uri="{0D108BD9-81ED-4DB2-BD59-A6C34878D82A}">
                    <a16:rowId xmlns:a16="http://schemas.microsoft.com/office/drawing/2014/main" val="2505473232"/>
                  </a:ext>
                </a:extLst>
              </a:tr>
              <a:tr h="292593">
                <a:tc>
                  <a:txBody>
                    <a:bodyPr/>
                    <a:lstStyle/>
                    <a:p>
                      <a:r>
                        <a:rPr lang="en-GB" sz="1300" b="1" dirty="0"/>
                        <a:t>Other Subjects</a:t>
                      </a:r>
                    </a:p>
                  </a:txBody>
                  <a:tcPr marL="74295" marR="74295" marT="37148" marB="37148">
                    <a:solidFill>
                      <a:srgbClr val="DAE3F3"/>
                    </a:solidFill>
                  </a:tcPr>
                </a:tc>
                <a:tc>
                  <a:txBody>
                    <a:bodyPr/>
                    <a:lstStyle/>
                    <a:p>
                      <a:endParaRPr lang="en-GB" sz="800" dirty="0">
                        <a:latin typeface="+mn-lt"/>
                      </a:endParaRPr>
                    </a:p>
                  </a:txBody>
                  <a:tcPr>
                    <a:solidFill>
                      <a:srgbClr val="DAE3F3"/>
                    </a:solidFill>
                  </a:tcPr>
                </a:tc>
                <a:tc gridSpan="2">
                  <a:txBody>
                    <a:bodyPr/>
                    <a:lstStyle/>
                    <a:p>
                      <a:endParaRPr lang="en-GB" dirty="0"/>
                    </a:p>
                  </a:txBody>
                  <a:tcPr>
                    <a:solidFill>
                      <a:srgbClr val="DAE3F3"/>
                    </a:solidFill>
                  </a:tcPr>
                </a:tc>
                <a:tc hMerge="1">
                  <a:txBody>
                    <a:bodyPr/>
                    <a:lstStyle/>
                    <a:p>
                      <a:endParaRPr lang="en-GB"/>
                    </a:p>
                  </a:txBody>
                  <a:tcPr>
                    <a:solidFill>
                      <a:srgbClr val="DAE3F3"/>
                    </a:solidFill>
                  </a:tcPr>
                </a:tc>
                <a:tc>
                  <a:txBody>
                    <a:bodyPr/>
                    <a:lstStyle/>
                    <a:p>
                      <a:endParaRPr lang="en-GB" sz="800" dirty="0"/>
                    </a:p>
                  </a:txBody>
                  <a:tcPr>
                    <a:solidFill>
                      <a:srgbClr val="DAE3F3"/>
                    </a:solidFill>
                  </a:tcPr>
                </a:tc>
                <a:tc gridSpan="2">
                  <a:txBody>
                    <a:bodyPr/>
                    <a:lstStyle/>
                    <a:p>
                      <a:endParaRPr lang="en-GB" dirty="0"/>
                    </a:p>
                  </a:txBody>
                  <a:tcPr>
                    <a:solidFill>
                      <a:srgbClr val="DAE3F3"/>
                    </a:solidFill>
                  </a:tcPr>
                </a:tc>
                <a:tc hMerge="1">
                  <a:txBody>
                    <a:bodyPr/>
                    <a:lstStyle/>
                    <a:p>
                      <a:endParaRPr lang="en-GB" dirty="0"/>
                    </a:p>
                  </a:txBody>
                  <a:tcPr>
                    <a:solidFill>
                      <a:srgbClr val="DAE3F3"/>
                    </a:solidFill>
                  </a:tcPr>
                </a:tc>
                <a:extLst>
                  <a:ext uri="{0D108BD9-81ED-4DB2-BD59-A6C34878D82A}">
                    <a16:rowId xmlns:a16="http://schemas.microsoft.com/office/drawing/2014/main" val="4112016129"/>
                  </a:ext>
                </a:extLst>
              </a:tr>
              <a:tr h="396219">
                <a:tc>
                  <a:txBody>
                    <a:bodyPr/>
                    <a:lstStyle/>
                    <a:p>
                      <a:pPr algn="ctr"/>
                      <a:r>
                        <a:rPr lang="en-GB" sz="1200" b="1" dirty="0"/>
                        <a:t>Humanities </a:t>
                      </a:r>
                    </a:p>
                    <a:p>
                      <a:pPr algn="ctr"/>
                      <a:r>
                        <a:rPr lang="en-GB" sz="900" b="1" dirty="0"/>
                        <a:t>(RE, Geography, History)</a:t>
                      </a:r>
                      <a:endParaRPr lang="en-GB" sz="1300" b="1" dirty="0"/>
                    </a:p>
                  </a:txBody>
                  <a:tcPr marL="74295" marR="74295" marT="37148" marB="37148" anchor="ctr">
                    <a:no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RE:</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Relationships and Families</a:t>
                      </a:r>
                    </a:p>
                  </a:txBody>
                  <a:tcPr marL="55721" marR="55721" marT="0" marB="0">
                    <a:no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History:</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Democracy</a:t>
                      </a:r>
                    </a:p>
                  </a:txBody>
                  <a:tcPr marL="55721" marR="55721" marT="0" marB="0">
                    <a:no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Geography:</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Exploring the Continent of Africa</a:t>
                      </a:r>
                    </a:p>
                  </a:txBody>
                  <a:tcPr marL="55721" marR="55721" marT="0" marB="0">
                    <a:no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RE:</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Islam: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Ramadan and Eid</a:t>
                      </a:r>
                    </a:p>
                  </a:txBody>
                  <a:tcPr marL="55721" marR="55721" marT="0" marB="0">
                    <a:no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History:</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Elizabethan England</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(1558-1603)</a:t>
                      </a:r>
                    </a:p>
                  </a:txBody>
                  <a:tcPr marL="55721" marR="55721" marT="0" marB="0">
                    <a:no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Geography:</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City of London</a:t>
                      </a:r>
                    </a:p>
                  </a:txBody>
                  <a:tcPr marL="55721" marR="55721" marT="0" marB="0">
                    <a:noFill/>
                  </a:tcPr>
                </a:tc>
                <a:extLst>
                  <a:ext uri="{0D108BD9-81ED-4DB2-BD59-A6C34878D82A}">
                    <a16:rowId xmlns:a16="http://schemas.microsoft.com/office/drawing/2014/main" val="136278406"/>
                  </a:ext>
                </a:extLst>
              </a:tr>
              <a:tr h="210226">
                <a:tc rowSpan="3">
                  <a:txBody>
                    <a:bodyPr/>
                    <a:lstStyle/>
                    <a:p>
                      <a:pPr algn="ctr"/>
                      <a:r>
                        <a:rPr lang="en-GB" sz="1200" b="1" dirty="0"/>
                        <a:t>PSHE</a:t>
                      </a:r>
                    </a:p>
                    <a:p>
                      <a:pPr algn="ctr"/>
                      <a:r>
                        <a:rPr lang="en-GB" sz="1200" b="1" dirty="0"/>
                        <a:t>(The Story Project)</a:t>
                      </a:r>
                    </a:p>
                  </a:txBody>
                  <a:tcPr marL="74295" marR="74295" marT="37148" marB="37148" anchor="ctr">
                    <a:noFill/>
                  </a:tcPr>
                </a:tc>
                <a:tc gridSpan="2">
                  <a:txBody>
                    <a:bodyPr/>
                    <a:lstStyle/>
                    <a:p>
                      <a:pPr algn="ctr">
                        <a:lnSpc>
                          <a:spcPct val="107000"/>
                        </a:lnSpc>
                        <a:spcAft>
                          <a:spcPts val="800"/>
                        </a:spcAft>
                      </a:pPr>
                      <a:r>
                        <a:rPr lang="en-GB" sz="1100" b="1" dirty="0">
                          <a:solidFill>
                            <a:srgbClr val="000000"/>
                          </a:solidFill>
                          <a:effectLst/>
                          <a:latin typeface="+mn-lt"/>
                          <a:ea typeface="Aptos" panose="020B0004020202020204" pitchFamily="34" charset="0"/>
                          <a:cs typeface="Calibri" panose="020F0502020204030204" pitchFamily="34" charset="0"/>
                        </a:rPr>
                        <a:t>Core Theme: Health and Wellbeing</a:t>
                      </a:r>
                      <a:endParaRPr lang="en-GB" sz="1100" b="1" dirty="0">
                        <a:effectLst/>
                        <a:latin typeface="+mn-lt"/>
                        <a:ea typeface="Aptos" panose="020B0004020202020204" pitchFamily="34" charset="0"/>
                        <a:cs typeface="Times New Roman" panose="02020603050405020304" pitchFamily="18" charset="0"/>
                      </a:endParaRPr>
                    </a:p>
                  </a:txBody>
                  <a:tcPr marL="55721" marR="55721" marT="0" marB="0">
                    <a:noFill/>
                  </a:tcPr>
                </a:tc>
                <a:tc hMerge="1">
                  <a:txBody>
                    <a:bodyPr/>
                    <a:lstStyle/>
                    <a:p>
                      <a:pPr algn="ctr">
                        <a:lnSpc>
                          <a:spcPct val="107000"/>
                        </a:lnSpc>
                        <a:spcAft>
                          <a:spcPts val="800"/>
                        </a:spcAft>
                      </a:pPr>
                      <a:endParaRPr lang="en-GB" sz="1350" dirty="0">
                        <a:effectLst/>
                        <a:latin typeface="+mn-lt"/>
                        <a:ea typeface="Aptos" panose="020B0004020202020204" pitchFamily="34" charset="0"/>
                        <a:cs typeface="Times New Roman" panose="02020603050405020304" pitchFamily="18" charset="0"/>
                      </a:endParaRPr>
                    </a:p>
                  </a:txBody>
                  <a:tcPr marL="68580" marR="68580" marT="0" marB="0">
                    <a:noFill/>
                  </a:tcPr>
                </a:tc>
                <a:tc gridSpan="2">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b="1" dirty="0">
                          <a:solidFill>
                            <a:srgbClr val="000000"/>
                          </a:solidFill>
                          <a:effectLst/>
                          <a:latin typeface="+mn-lt"/>
                          <a:cs typeface="Calibri" panose="020F0502020204030204" pitchFamily="34" charset="0"/>
                        </a:rPr>
                        <a:t>Core Theme: Relationships</a:t>
                      </a:r>
                      <a:endParaRPr lang="en-GB" sz="1100" b="1" dirty="0">
                        <a:effectLst/>
                        <a:latin typeface="+mn-lt"/>
                        <a:cs typeface="Times New Roman" panose="02020603050405020304" pitchFamily="18" charset="0"/>
                      </a:endParaRPr>
                    </a:p>
                  </a:txBody>
                  <a:tcPr marL="55721" marR="55721" marT="0" marB="0">
                    <a:noFill/>
                  </a:tcPr>
                </a:tc>
                <a:tc hMerge="1">
                  <a:txBody>
                    <a:bodyPr/>
                    <a:lstStyle/>
                    <a:p>
                      <a:endParaRPr dirty="0"/>
                    </a:p>
                  </a:txBody>
                  <a:tcPr marL="68580" marR="68580" marT="0" marB="0">
                    <a:noFill/>
                  </a:tcPr>
                </a:tc>
                <a:tc gridSpan="2">
                  <a:txBody>
                    <a:bodyPr/>
                    <a:lstStyle/>
                    <a:p>
                      <a:pPr algn="ctr">
                        <a:lnSpc>
                          <a:spcPct val="107000"/>
                        </a:lnSpc>
                        <a:spcAft>
                          <a:spcPts val="800"/>
                        </a:spcAft>
                      </a:pPr>
                      <a:r>
                        <a:rPr lang="en-GB" sz="1100" b="1" dirty="0">
                          <a:solidFill>
                            <a:srgbClr val="000000"/>
                          </a:solidFill>
                          <a:effectLst/>
                          <a:latin typeface="+mn-lt"/>
                          <a:cs typeface="Calibri" panose="020F0502020204030204" pitchFamily="34" charset="0"/>
                        </a:rPr>
                        <a:t>Core Theme: Living in the Wider World</a:t>
                      </a:r>
                      <a:endParaRPr lang="en-GB" sz="1100" b="1" dirty="0">
                        <a:effectLst/>
                        <a:latin typeface="+mn-lt"/>
                        <a:cs typeface="Times New Roman" panose="02020603050405020304" pitchFamily="18" charset="0"/>
                      </a:endParaRPr>
                    </a:p>
                  </a:txBody>
                  <a:tcPr marL="55721" marR="55721" marT="0" marB="0">
                    <a:noFill/>
                  </a:tcPr>
                </a:tc>
                <a:tc hMerge="1">
                  <a:txBody>
                    <a:bodyPr/>
                    <a:lstStyle/>
                    <a:p>
                      <a:endParaRPr dirty="0"/>
                    </a:p>
                  </a:txBody>
                  <a:tcPr marL="68580" marR="68580" marT="0" marB="0">
                    <a:noFill/>
                  </a:tcPr>
                </a:tc>
                <a:extLst>
                  <a:ext uri="{0D108BD9-81ED-4DB2-BD59-A6C34878D82A}">
                    <a16:rowId xmlns:a16="http://schemas.microsoft.com/office/drawing/2014/main" val="3452092049"/>
                  </a:ext>
                </a:extLst>
              </a:tr>
              <a:tr h="1188720">
                <a:tc vMerge="1">
                  <a:txBody>
                    <a:bodyPr/>
                    <a:lstStyle/>
                    <a:p>
                      <a:pPr algn="ctr"/>
                      <a:endParaRPr lang="en-GB" sz="1500" b="1" dirty="0"/>
                    </a:p>
                  </a:txBody>
                  <a:tcPr anchor="ctr">
                    <a:noFill/>
                  </a:tcPr>
                </a:tc>
                <a:tc>
                  <a:txBody>
                    <a:bodyPr/>
                    <a:lstStyle/>
                    <a:p>
                      <a:r>
                        <a:rPr lang="en-GB" sz="1000" kern="1200" dirty="0">
                          <a:solidFill>
                            <a:schemeClr val="tx1"/>
                          </a:solidFill>
                          <a:effectLst/>
                          <a:latin typeface="+mn-lt"/>
                          <a:ea typeface="+mn-ea"/>
                          <a:cs typeface="+mn-cs"/>
                        </a:rPr>
                        <a:t>Yr 10 – The Colour Thief </a:t>
                      </a:r>
                    </a:p>
                    <a:p>
                      <a:r>
                        <a:rPr lang="en-GB" sz="1000" kern="1200" dirty="0">
                          <a:solidFill>
                            <a:schemeClr val="tx1"/>
                          </a:solidFill>
                          <a:effectLst/>
                          <a:latin typeface="+mn-lt"/>
                          <a:ea typeface="+mn-ea"/>
                          <a:cs typeface="+mn-cs"/>
                        </a:rPr>
                        <a:t>(The Story Project)</a:t>
                      </a:r>
                    </a:p>
                  </a:txBody>
                  <a:tcPr marL="74295" marR="74295" marT="37148" marB="37148">
                    <a:noFill/>
                  </a:tcPr>
                </a:tc>
                <a:tc>
                  <a:txBody>
                    <a:bodyPr/>
                    <a:lstStyle/>
                    <a:p>
                      <a:pPr algn="ctr"/>
                      <a:r>
                        <a:rPr lang="en-GB" sz="900" dirty="0">
                          <a:latin typeface="+mn-lt"/>
                        </a:rPr>
                        <a:t>NSPCC Speak Out, Stay Safe programme, not addressed through The Story Project</a:t>
                      </a:r>
                    </a:p>
                  </a:txBody>
                  <a:tcPr marL="74295" marR="74295" marT="37148" marB="37148">
                    <a:noFill/>
                  </a:tcPr>
                </a:tc>
                <a:tc>
                  <a:txBody>
                    <a:bodyPr/>
                    <a:lstStyle/>
                    <a:p>
                      <a:pPr algn="l"/>
                      <a:r>
                        <a:rPr lang="en-GB" sz="1000" dirty="0">
                          <a:latin typeface="+mn-lt"/>
                        </a:rPr>
                        <a:t>Yr 10 – Ritu Weds Chandi (The Story Project) </a:t>
                      </a:r>
                    </a:p>
                    <a:p>
                      <a:pPr algn="ctr"/>
                      <a:endParaRPr lang="en-GB" sz="1100" dirty="0">
                        <a:latin typeface="+mn-lt"/>
                      </a:endParaRPr>
                    </a:p>
                  </a:txBody>
                  <a:tcPr marL="74295" marR="74295" marT="37148" marB="37148">
                    <a:noFill/>
                  </a:tcPr>
                </a:tc>
                <a:tc>
                  <a:txBody>
                    <a:bodyPr/>
                    <a:lstStyle/>
                    <a:p>
                      <a:pPr marL="171450" indent="-171450" algn="l">
                        <a:buFont typeface="Arial" panose="020B0604020202020204" pitchFamily="34" charset="0"/>
                        <a:buChar char="•"/>
                      </a:pPr>
                      <a:r>
                        <a:rPr lang="en-GB" sz="800" dirty="0">
                          <a:latin typeface="+mn-lt"/>
                        </a:rPr>
                        <a:t>Sexual health and contraception</a:t>
                      </a:r>
                    </a:p>
                    <a:p>
                      <a:pPr marL="171450" indent="-171450" algn="l">
                        <a:buFont typeface="Arial" panose="020B0604020202020204" pitchFamily="34" charset="0"/>
                        <a:buChar char="•"/>
                      </a:pPr>
                      <a:r>
                        <a:rPr lang="en-GB" sz="800" dirty="0">
                          <a:latin typeface="+mn-lt"/>
                        </a:rPr>
                        <a:t>Online relationships and digital safety</a:t>
                      </a:r>
                    </a:p>
                    <a:p>
                      <a:pPr marL="171450" indent="-171450" algn="l">
                        <a:buFont typeface="Arial" panose="020B0604020202020204" pitchFamily="34" charset="0"/>
                        <a:buChar char="•"/>
                      </a:pPr>
                      <a:r>
                        <a:rPr lang="en-GB" sz="800" dirty="0">
                          <a:latin typeface="+mn-lt"/>
                        </a:rPr>
                        <a:t>Exploitation, harassment and abuse</a:t>
                      </a:r>
                    </a:p>
                    <a:p>
                      <a:pPr marL="171450" indent="-171450" algn="l">
                        <a:buFont typeface="Arial" panose="020B0604020202020204" pitchFamily="34" charset="0"/>
                        <a:buChar char="•"/>
                      </a:pPr>
                      <a:r>
                        <a:rPr lang="en-GB" sz="800" dirty="0">
                          <a:latin typeface="+mn-lt"/>
                        </a:rPr>
                        <a:t>Equality, diversity and discrimination </a:t>
                      </a:r>
                    </a:p>
                    <a:p>
                      <a:pPr algn="ctr"/>
                      <a:endParaRPr lang="en-GB" sz="800" dirty="0">
                        <a:latin typeface="+mn-lt"/>
                      </a:endParaRPr>
                    </a:p>
                  </a:txBody>
                  <a:tcPr marL="74295" marR="74295" marT="37148" marB="37148">
                    <a:noFill/>
                  </a:tcPr>
                </a:tc>
                <a:tc>
                  <a:txBody>
                    <a:bodyPr/>
                    <a:lstStyle/>
                    <a:p>
                      <a:pPr algn="l"/>
                      <a:r>
                        <a:rPr lang="en-GB" sz="1000" kern="1200" dirty="0">
                          <a:solidFill>
                            <a:schemeClr val="tx1"/>
                          </a:solidFill>
                          <a:effectLst/>
                          <a:latin typeface="+mn-lt"/>
                          <a:ea typeface="+mn-ea"/>
                          <a:cs typeface="+mn-cs"/>
                        </a:rPr>
                        <a:t>Yr 10 – Pizza Face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endParaRPr lang="en-GB" sz="1000" kern="1200" dirty="0">
                        <a:solidFill>
                          <a:schemeClr val="tx1"/>
                        </a:solidFill>
                        <a:effectLst/>
                        <a:latin typeface="+mn-lt"/>
                        <a:ea typeface="+mn-ea"/>
                        <a:cs typeface="+mn-cs"/>
                      </a:endParaRPr>
                    </a:p>
                    <a:p>
                      <a:pPr algn="l"/>
                      <a:endParaRPr lang="en-GB" sz="1000" dirty="0">
                        <a:latin typeface="+mn-lt"/>
                      </a:endParaRPr>
                    </a:p>
                  </a:txBody>
                  <a:tcPr marL="74295" marR="74295" marT="37148" marB="37148">
                    <a:noFill/>
                  </a:tcPr>
                </a:tc>
                <a:tc>
                  <a:txBody>
                    <a:bodyPr/>
                    <a:lstStyle/>
                    <a:p>
                      <a:pPr marL="171450" indent="-171450">
                        <a:buFont typeface="Arial" panose="020B0604020202020204" pitchFamily="34" charset="0"/>
                        <a:buChar char="•"/>
                      </a:pPr>
                      <a:r>
                        <a:rPr lang="en-GB" sz="800" kern="1200" dirty="0">
                          <a:solidFill>
                            <a:schemeClr val="tx1"/>
                          </a:solidFill>
                          <a:effectLst/>
                          <a:latin typeface="+mn-lt"/>
                          <a:ea typeface="+mn-ea"/>
                          <a:cs typeface="+mn-cs"/>
                        </a:rPr>
                        <a:t>Drugs, alcohol and risk taking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Financial literacy and money management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Careers, employability and future planning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Rights, responsibilities and the law </a:t>
                      </a:r>
                    </a:p>
                    <a:p>
                      <a:pPr algn="ctr"/>
                      <a:endParaRPr lang="en-GB" sz="800" dirty="0">
                        <a:latin typeface="+mn-lt"/>
                      </a:endParaRPr>
                    </a:p>
                  </a:txBody>
                  <a:tcPr marL="74295" marR="74295" marT="37148" marB="37148">
                    <a:noFill/>
                  </a:tcPr>
                </a:tc>
                <a:extLst>
                  <a:ext uri="{0D108BD9-81ED-4DB2-BD59-A6C34878D82A}">
                    <a16:rowId xmlns:a16="http://schemas.microsoft.com/office/drawing/2014/main" val="2837232771"/>
                  </a:ext>
                </a:extLst>
              </a:tr>
              <a:tr h="1300163">
                <a:tc vMerge="1">
                  <a:txBody>
                    <a:bodyPr/>
                    <a:lstStyle/>
                    <a:p>
                      <a:pPr algn="ctr"/>
                      <a:endParaRPr lang="en-GB" sz="1500" b="1" dirty="0"/>
                    </a:p>
                  </a:txBody>
                  <a:tcPr anchor="c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Yr 11 – Sunny Side Up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(The Story Project) </a:t>
                      </a:r>
                    </a:p>
                    <a:p>
                      <a:pPr algn="ctr"/>
                      <a:endParaRPr lang="en-GB" sz="1100" dirty="0">
                        <a:latin typeface="+mn-lt"/>
                      </a:endParaRPr>
                    </a:p>
                  </a:txBody>
                  <a:tcPr marL="74295" marR="74295" marT="37148" marB="37148">
                    <a:noFill/>
                  </a:tcPr>
                </a:tc>
                <a:tc>
                  <a:txBody>
                    <a:bodyPr/>
                    <a:lstStyle/>
                    <a:p>
                      <a:pPr algn="ctr"/>
                      <a:r>
                        <a:rPr lang="en-GB" sz="900" kern="1200" dirty="0">
                          <a:solidFill>
                            <a:schemeClr val="tx1"/>
                          </a:solidFill>
                          <a:effectLst/>
                          <a:latin typeface="+mn-lt"/>
                          <a:ea typeface="+mn-ea"/>
                          <a:cs typeface="+mn-cs"/>
                        </a:rPr>
                        <a:t>NSPCC Speak Out, Stay Safe programme, not addressed through </a:t>
                      </a:r>
                      <a:r>
                        <a:rPr lang="en-GB" sz="900" i="1" kern="1200" dirty="0">
                          <a:solidFill>
                            <a:schemeClr val="tx1"/>
                          </a:solidFill>
                          <a:effectLst/>
                          <a:latin typeface="+mn-lt"/>
                          <a:ea typeface="+mn-ea"/>
                          <a:cs typeface="+mn-cs"/>
                        </a:rPr>
                        <a:t>The Story Project</a:t>
                      </a:r>
                      <a:endParaRPr lang="en-GB" sz="900" dirty="0">
                        <a:latin typeface="+mn-lt"/>
                      </a:endParaRPr>
                    </a:p>
                  </a:txBody>
                  <a:tcPr marL="74295" marR="74295" marT="37148" marB="37148">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Yr 11 – Making a Baby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latin typeface="+mn-lt"/>
                      </a:endParaRPr>
                    </a:p>
                    <a:p>
                      <a:pPr algn="ctr"/>
                      <a:endParaRPr lang="en-GB" sz="1100" dirty="0">
                        <a:latin typeface="+mn-lt"/>
                      </a:endParaRPr>
                    </a:p>
                  </a:txBody>
                  <a:tcPr marL="74295" marR="74295" marT="37148" marB="37148">
                    <a:noFill/>
                  </a:tcPr>
                </a:tc>
                <a:tc>
                  <a:txBody>
                    <a:bodyPr/>
                    <a:lstStyle/>
                    <a:p>
                      <a:pPr marL="171450" indent="-171450" algn="l">
                        <a:buFont typeface="Arial" panose="020B0604020202020204" pitchFamily="34" charset="0"/>
                        <a:buChar char="•"/>
                      </a:pPr>
                      <a:r>
                        <a:rPr lang="en-GB" sz="900" dirty="0">
                          <a:latin typeface="+mn-lt"/>
                        </a:rPr>
                        <a:t>Sexual health and contraception</a:t>
                      </a:r>
                    </a:p>
                    <a:p>
                      <a:pPr marL="171450" indent="-171450" algn="l">
                        <a:buFont typeface="Arial" panose="020B0604020202020204" pitchFamily="34" charset="0"/>
                        <a:buChar char="•"/>
                      </a:pPr>
                      <a:r>
                        <a:rPr lang="en-GB" sz="900" dirty="0">
                          <a:latin typeface="+mn-lt"/>
                        </a:rPr>
                        <a:t>Relationship abuse and exploitation</a:t>
                      </a:r>
                    </a:p>
                    <a:p>
                      <a:pPr marL="171450" indent="-171450" algn="l">
                        <a:buFont typeface="Arial" panose="020B0604020202020204" pitchFamily="34" charset="0"/>
                        <a:buChar char="•"/>
                      </a:pPr>
                      <a:r>
                        <a:rPr lang="en-GB" sz="900" dirty="0">
                          <a:latin typeface="+mn-lt"/>
                        </a:rPr>
                        <a:t>Substance awareness and risk management </a:t>
                      </a:r>
                    </a:p>
                    <a:p>
                      <a:pPr marL="171450" indent="-171450" algn="l">
                        <a:buFont typeface="Arial" panose="020B0604020202020204" pitchFamily="34" charset="0"/>
                        <a:buChar char="•"/>
                      </a:pPr>
                      <a:r>
                        <a:rPr lang="en-GB" sz="900" dirty="0">
                          <a:latin typeface="+mn-lt"/>
                        </a:rPr>
                        <a:t>Personal safety and independent decision-making</a:t>
                      </a:r>
                    </a:p>
                  </a:txBody>
                  <a:tcPr marL="74295" marR="74295" marT="37148" marB="37148">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Yr 11 – Finding my Voice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endParaRPr lang="en-GB" sz="1000" kern="1200" dirty="0">
                        <a:solidFill>
                          <a:schemeClr val="tx1"/>
                        </a:solidFill>
                        <a:effectLst/>
                        <a:latin typeface="+mn-lt"/>
                        <a:ea typeface="+mn-ea"/>
                        <a:cs typeface="+mn-cs"/>
                      </a:endParaRPr>
                    </a:p>
                    <a:p>
                      <a:pPr algn="l"/>
                      <a:endParaRPr lang="en-GB" sz="1000" dirty="0">
                        <a:latin typeface="+mn-lt"/>
                      </a:endParaRPr>
                    </a:p>
                  </a:txBody>
                  <a:tcPr marL="74295" marR="74295" marT="37148" marB="37148">
                    <a:noFill/>
                  </a:tcPr>
                </a:tc>
                <a:tc>
                  <a:txBody>
                    <a:bodyPr/>
                    <a:lstStyle/>
                    <a:p>
                      <a:pPr marL="171450" indent="-171450" algn="l">
                        <a:buFont typeface="Arial" panose="020B0604020202020204" pitchFamily="34" charset="0"/>
                        <a:buChar char="•"/>
                      </a:pPr>
                      <a:r>
                        <a:rPr lang="en-GB" sz="800" dirty="0">
                          <a:latin typeface="+mn-lt"/>
                        </a:rPr>
                        <a:t>Careers and employability skills</a:t>
                      </a:r>
                    </a:p>
                    <a:p>
                      <a:pPr marL="171450" indent="-171450" algn="l">
                        <a:buFont typeface="Arial" panose="020B0604020202020204" pitchFamily="34" charset="0"/>
                        <a:buChar char="•"/>
                      </a:pPr>
                      <a:r>
                        <a:rPr lang="en-GB" sz="800" dirty="0">
                          <a:latin typeface="+mn-lt"/>
                        </a:rPr>
                        <a:t>Financial literacy and budgeting </a:t>
                      </a:r>
                    </a:p>
                    <a:p>
                      <a:pPr marL="171450" indent="-171450" algn="l">
                        <a:buFont typeface="Arial" panose="020B0604020202020204" pitchFamily="34" charset="0"/>
                        <a:buChar char="•"/>
                      </a:pPr>
                      <a:r>
                        <a:rPr lang="en-GB" sz="800" dirty="0">
                          <a:latin typeface="+mn-lt"/>
                        </a:rPr>
                        <a:t>Independent living and adulthood</a:t>
                      </a:r>
                    </a:p>
                    <a:p>
                      <a:pPr algn="ctr"/>
                      <a:endParaRPr lang="en-GB" sz="800" dirty="0">
                        <a:latin typeface="+mn-lt"/>
                      </a:endParaRPr>
                    </a:p>
                  </a:txBody>
                  <a:tcPr marL="74295" marR="74295" marT="37148" marB="37148">
                    <a:noFill/>
                  </a:tcPr>
                </a:tc>
                <a:extLst>
                  <a:ext uri="{0D108BD9-81ED-4DB2-BD59-A6C34878D82A}">
                    <a16:rowId xmlns:a16="http://schemas.microsoft.com/office/drawing/2014/main" val="3376828877"/>
                  </a:ext>
                </a:extLst>
              </a:tr>
            </a:tbl>
          </a:graphicData>
        </a:graphic>
      </p:graphicFrame>
      <p:sp>
        <p:nvSpPr>
          <p:cNvPr id="2" name="Rectangle 1">
            <a:extLst>
              <a:ext uri="{FF2B5EF4-FFF2-40B4-BE49-F238E27FC236}">
                <a16:creationId xmlns:a16="http://schemas.microsoft.com/office/drawing/2014/main" id="{8EE4152F-C6F5-FB67-8302-BA39E44C1949}"/>
              </a:ext>
            </a:extLst>
          </p:cNvPr>
          <p:cNvSpPr/>
          <p:nvPr/>
        </p:nvSpPr>
        <p:spPr>
          <a:xfrm>
            <a:off x="1238250" y="0"/>
            <a:ext cx="7429500" cy="317459"/>
          </a:xfrm>
          <a:prstGeom prst="rect">
            <a:avLst/>
          </a:prstGeom>
        </p:spPr>
        <p:txBody>
          <a:bodyPr wrap="square">
            <a:spAutoFit/>
          </a:bodyPr>
          <a:lstStyle/>
          <a:p>
            <a:pPr algn="ctr">
              <a:spcAft>
                <a:spcPts val="488"/>
              </a:spcAft>
            </a:pPr>
            <a:r>
              <a:rPr lang="en-GB" sz="1463" b="1" u="sng" dirty="0">
                <a:solidFill>
                  <a:srgbClr val="000000"/>
                </a:solidFill>
                <a:ea typeface="Calibri" panose="020F0502020204030204" pitchFamily="34" charset="0"/>
              </a:rPr>
              <a:t>Key Stage 4 Curriculum Map: Formal pathway</a:t>
            </a:r>
            <a:endParaRPr lang="en-GB" sz="2438" b="1" u="sng" dirty="0">
              <a:solidFill>
                <a:srgbClr val="FF1F64"/>
              </a:solidFill>
              <a:ea typeface="Calibri" panose="020F0502020204030204" pitchFamily="34" charset="0"/>
            </a:endParaRPr>
          </a:p>
        </p:txBody>
      </p:sp>
    </p:spTree>
    <p:extLst>
      <p:ext uri="{BB962C8B-B14F-4D97-AF65-F5344CB8AC3E}">
        <p14:creationId xmlns:p14="http://schemas.microsoft.com/office/powerpoint/2010/main" val="940315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0224760B-A366-475C-9BAC-2C657CC63B24}"/>
              </a:ext>
            </a:extLst>
          </p:cNvPr>
          <p:cNvGraphicFramePr>
            <a:graphicFrameLocks noGrp="1"/>
          </p:cNvGraphicFramePr>
          <p:nvPr>
            <p:extLst>
              <p:ext uri="{D42A27DB-BD31-4B8C-83A1-F6EECF244321}">
                <p14:modId xmlns:p14="http://schemas.microsoft.com/office/powerpoint/2010/main" val="3748838435"/>
              </p:ext>
            </p:extLst>
          </p:nvPr>
        </p:nvGraphicFramePr>
        <p:xfrm>
          <a:off x="-1" y="542261"/>
          <a:ext cx="9906001" cy="25714797"/>
        </p:xfrm>
        <a:graphic>
          <a:graphicData uri="http://schemas.openxmlformats.org/drawingml/2006/table">
            <a:tbl>
              <a:tblPr firstRow="1" bandRow="1">
                <a:tableStyleId>{BC89EF96-8CEA-46FF-86C4-4CE0E7609802}</a:tableStyleId>
              </a:tblPr>
              <a:tblGrid>
                <a:gridCol w="1415143">
                  <a:extLst>
                    <a:ext uri="{9D8B030D-6E8A-4147-A177-3AD203B41FA5}">
                      <a16:colId xmlns:a16="http://schemas.microsoft.com/office/drawing/2014/main" val="3340256213"/>
                    </a:ext>
                  </a:extLst>
                </a:gridCol>
                <a:gridCol w="1415143">
                  <a:extLst>
                    <a:ext uri="{9D8B030D-6E8A-4147-A177-3AD203B41FA5}">
                      <a16:colId xmlns:a16="http://schemas.microsoft.com/office/drawing/2014/main" val="3260752408"/>
                    </a:ext>
                  </a:extLst>
                </a:gridCol>
                <a:gridCol w="1415143">
                  <a:extLst>
                    <a:ext uri="{9D8B030D-6E8A-4147-A177-3AD203B41FA5}">
                      <a16:colId xmlns:a16="http://schemas.microsoft.com/office/drawing/2014/main" val="363345038"/>
                    </a:ext>
                  </a:extLst>
                </a:gridCol>
                <a:gridCol w="1415143">
                  <a:extLst>
                    <a:ext uri="{9D8B030D-6E8A-4147-A177-3AD203B41FA5}">
                      <a16:colId xmlns:a16="http://schemas.microsoft.com/office/drawing/2014/main" val="1183885922"/>
                    </a:ext>
                  </a:extLst>
                </a:gridCol>
                <a:gridCol w="1415143">
                  <a:extLst>
                    <a:ext uri="{9D8B030D-6E8A-4147-A177-3AD203B41FA5}">
                      <a16:colId xmlns:a16="http://schemas.microsoft.com/office/drawing/2014/main" val="3910190036"/>
                    </a:ext>
                  </a:extLst>
                </a:gridCol>
                <a:gridCol w="1415143">
                  <a:extLst>
                    <a:ext uri="{9D8B030D-6E8A-4147-A177-3AD203B41FA5}">
                      <a16:colId xmlns:a16="http://schemas.microsoft.com/office/drawing/2014/main" val="1484064003"/>
                    </a:ext>
                  </a:extLst>
                </a:gridCol>
                <a:gridCol w="1415143">
                  <a:extLst>
                    <a:ext uri="{9D8B030D-6E8A-4147-A177-3AD203B41FA5}">
                      <a16:colId xmlns:a16="http://schemas.microsoft.com/office/drawing/2014/main" val="663795535"/>
                    </a:ext>
                  </a:extLst>
                </a:gridCol>
              </a:tblGrid>
              <a:tr h="447404">
                <a:tc>
                  <a:txBody>
                    <a:bodyPr/>
                    <a:lstStyle/>
                    <a:p>
                      <a:pPr algn="ctr"/>
                      <a:r>
                        <a:rPr lang="en-GB" sz="2300" dirty="0">
                          <a:latin typeface="+mn-lt"/>
                        </a:rPr>
                        <a:t>Cycle 2</a:t>
                      </a:r>
                    </a:p>
                  </a:txBody>
                  <a:tcPr marL="74295" marR="74295" marT="37148" marB="37148" anchor="ctr"/>
                </a:tc>
                <a:tc>
                  <a:txBody>
                    <a:bodyPr/>
                    <a:lstStyle/>
                    <a:p>
                      <a:pPr algn="ctr"/>
                      <a:r>
                        <a:rPr lang="en-GB" sz="1500" dirty="0">
                          <a:latin typeface="+mn-lt"/>
                        </a:rPr>
                        <a:t>Autumn 1</a:t>
                      </a:r>
                    </a:p>
                  </a:txBody>
                  <a:tcPr marL="74295" marR="74295" marT="37148" marB="37148" anchor="ctr"/>
                </a:tc>
                <a:tc>
                  <a:txBody>
                    <a:bodyPr/>
                    <a:lstStyle/>
                    <a:p>
                      <a:pPr algn="ctr"/>
                      <a:r>
                        <a:rPr lang="en-GB" sz="1500" dirty="0">
                          <a:latin typeface="+mn-lt"/>
                        </a:rPr>
                        <a:t>Autumn 2</a:t>
                      </a:r>
                    </a:p>
                  </a:txBody>
                  <a:tcPr marL="74295" marR="74295" marT="37148" marB="37148" anchor="ctr"/>
                </a:tc>
                <a:tc>
                  <a:txBody>
                    <a:bodyPr/>
                    <a:lstStyle/>
                    <a:p>
                      <a:pPr algn="ctr"/>
                      <a:r>
                        <a:rPr lang="en-GB" sz="1500" dirty="0">
                          <a:latin typeface="+mn-lt"/>
                        </a:rPr>
                        <a:t>Spring 1</a:t>
                      </a:r>
                    </a:p>
                  </a:txBody>
                  <a:tcPr marL="74295" marR="74295" marT="37148" marB="37148" anchor="ctr"/>
                </a:tc>
                <a:tc>
                  <a:txBody>
                    <a:bodyPr/>
                    <a:lstStyle/>
                    <a:p>
                      <a:pPr algn="ctr"/>
                      <a:r>
                        <a:rPr lang="en-GB" sz="1500" dirty="0">
                          <a:latin typeface="+mn-lt"/>
                        </a:rPr>
                        <a:t>Spring 2</a:t>
                      </a:r>
                    </a:p>
                  </a:txBody>
                  <a:tcPr marL="74295" marR="74295" marT="37148" marB="37148" anchor="ctr"/>
                </a:tc>
                <a:tc>
                  <a:txBody>
                    <a:bodyPr/>
                    <a:lstStyle/>
                    <a:p>
                      <a:pPr algn="ctr"/>
                      <a:r>
                        <a:rPr lang="en-GB" sz="1500" dirty="0">
                          <a:latin typeface="+mn-lt"/>
                        </a:rPr>
                        <a:t>Summer 1</a:t>
                      </a:r>
                    </a:p>
                  </a:txBody>
                  <a:tcPr marL="74295" marR="74295" marT="37148" marB="37148" anchor="ctr"/>
                </a:tc>
                <a:tc>
                  <a:txBody>
                    <a:bodyPr/>
                    <a:lstStyle/>
                    <a:p>
                      <a:pPr algn="ctr"/>
                      <a:r>
                        <a:rPr lang="en-GB" sz="1500" dirty="0">
                          <a:latin typeface="+mn-lt"/>
                        </a:rPr>
                        <a:t>Summer 2</a:t>
                      </a:r>
                    </a:p>
                  </a:txBody>
                  <a:tcPr marL="74295" marR="74295" marT="37148" marB="37148" anchor="ctr"/>
                </a:tc>
                <a:extLst>
                  <a:ext uri="{0D108BD9-81ED-4DB2-BD59-A6C34878D82A}">
                    <a16:rowId xmlns:a16="http://schemas.microsoft.com/office/drawing/2014/main" val="3442045256"/>
                  </a:ext>
                </a:extLst>
              </a:tr>
              <a:tr h="272415">
                <a:tc gridSpan="7">
                  <a:txBody>
                    <a:bodyPr/>
                    <a:lstStyle/>
                    <a:p>
                      <a:r>
                        <a:rPr lang="en-GB" sz="1300" b="1" dirty="0">
                          <a:latin typeface="+mn-lt"/>
                        </a:rPr>
                        <a:t>AQA Entry Level</a:t>
                      </a:r>
                    </a:p>
                  </a:txBody>
                  <a:tcPr marL="74295" marR="74295" marT="37148" marB="37148"/>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780832576"/>
                  </a:ext>
                </a:extLst>
              </a:tr>
              <a:tr h="368878">
                <a:tc>
                  <a:txBody>
                    <a:bodyPr/>
                    <a:lstStyle/>
                    <a:p>
                      <a:pPr algn="ctr"/>
                      <a:r>
                        <a:rPr lang="en-GB" sz="1200" b="1" dirty="0">
                          <a:latin typeface="+mn-lt"/>
                        </a:rPr>
                        <a:t>English</a:t>
                      </a:r>
                    </a:p>
                  </a:txBody>
                  <a:tcPr marL="74295" marR="74295" marT="37148" marB="37148" anchor="ctr">
                    <a:solidFill>
                      <a:schemeClr val="bg1"/>
                    </a:solidFill>
                  </a:tcPr>
                </a:tc>
                <a:tc>
                  <a:txBody>
                    <a:bodyPr/>
                    <a:lstStyle/>
                    <a:p>
                      <a:pPr algn="l">
                        <a:lnSpc>
                          <a:spcPct val="100000"/>
                        </a:lnSpc>
                        <a:spcAft>
                          <a:spcPts val="800"/>
                        </a:spcAft>
                        <a:buNone/>
                      </a:pPr>
                      <a:r>
                        <a:rPr lang="en-GB" sz="1100" b="0" dirty="0">
                          <a:latin typeface="+mn-lt"/>
                          <a:ea typeface="Calibri" panose="020F0502020204030204" pitchFamily="34" charset="0"/>
                          <a:cs typeface="Calibri" panose="020F0502020204030204" pitchFamily="34" charset="0"/>
                        </a:rPr>
                        <a:t>Dystopia                     </a:t>
                      </a:r>
                      <a:r>
                        <a:rPr lang="en-GB" sz="1000" b="0" dirty="0">
                          <a:latin typeface="+mn-lt"/>
                          <a:ea typeface="Calibri" panose="020F0502020204030204" pitchFamily="34" charset="0"/>
                          <a:cs typeface="Calibri" panose="020F0502020204030204" pitchFamily="34" charset="0"/>
                        </a:rPr>
                        <a:t>(Component 2)</a:t>
                      </a:r>
                      <a:endParaRPr lang="en-GB" sz="1100" b="0" dirty="0">
                        <a:latin typeface="+mn-lt"/>
                        <a:ea typeface="Calibri" panose="020F0502020204030204" pitchFamily="34" charset="0"/>
                        <a:cs typeface="Calibri" panose="020F0502020204030204" pitchFamily="34" charset="0"/>
                      </a:endParaRPr>
                    </a:p>
                  </a:txBody>
                  <a:tcPr marL="38781" marR="38781" marT="0" marB="0" anchor="ctr">
                    <a:solidFill>
                      <a:schemeClr val="bg1"/>
                    </a:solidFill>
                  </a:tcPr>
                </a:tc>
                <a:tc>
                  <a:txBody>
                    <a:bodyPr/>
                    <a:lstStyle/>
                    <a:p>
                      <a:pPr algn="l">
                        <a:lnSpc>
                          <a:spcPct val="100000"/>
                        </a:lnSpc>
                        <a:spcAft>
                          <a:spcPts val="800"/>
                        </a:spcAft>
                        <a:buNone/>
                      </a:pPr>
                      <a:r>
                        <a:rPr lang="en-GB" sz="1100" b="0" dirty="0">
                          <a:latin typeface="+mn-lt"/>
                          <a:ea typeface="Calibri" panose="020F0502020204030204" pitchFamily="34" charset="0"/>
                          <a:cs typeface="Calibri" panose="020F0502020204030204" pitchFamily="34" charset="0"/>
                        </a:rPr>
                        <a:t>Charities                         </a:t>
                      </a:r>
                      <a:r>
                        <a:rPr lang="en-GB" sz="1000" b="0" dirty="0">
                          <a:latin typeface="+mn-lt"/>
                          <a:ea typeface="Calibri" panose="020F0502020204030204" pitchFamily="34" charset="0"/>
                          <a:cs typeface="Calibri" panose="020F0502020204030204" pitchFamily="34" charset="0"/>
                        </a:rPr>
                        <a:t>(Component 1)</a:t>
                      </a:r>
                      <a:endParaRPr lang="en-GB" sz="1100" b="0" dirty="0">
                        <a:latin typeface="+mn-lt"/>
                        <a:ea typeface="Calibri" panose="020F0502020204030204" pitchFamily="34" charset="0"/>
                        <a:cs typeface="Calibri" panose="020F0502020204030204" pitchFamily="34" charset="0"/>
                      </a:endParaRPr>
                    </a:p>
                  </a:txBody>
                  <a:tcPr marL="38781" marR="38781" marT="0" marB="0" anchor="ctr">
                    <a:solidFill>
                      <a:schemeClr val="bg1"/>
                    </a:solidFill>
                  </a:tcPr>
                </a:tc>
                <a:tc>
                  <a:txBody>
                    <a:bodyPr/>
                    <a:lstStyle/>
                    <a:p>
                      <a:pPr algn="l">
                        <a:lnSpc>
                          <a:spcPct val="100000"/>
                        </a:lnSpc>
                        <a:spcAft>
                          <a:spcPts val="800"/>
                        </a:spcAft>
                        <a:buNone/>
                      </a:pPr>
                      <a:r>
                        <a:rPr lang="en-GB" sz="1100" b="0" dirty="0">
                          <a:latin typeface="+mn-lt"/>
                          <a:ea typeface="Calibri" panose="020F0502020204030204" pitchFamily="34" charset="0"/>
                          <a:cs typeface="Calibri" panose="020F0502020204030204" pitchFamily="34" charset="0"/>
                        </a:rPr>
                        <a:t>Science Fiction </a:t>
                      </a:r>
                      <a:r>
                        <a:rPr lang="en-GB" sz="1000" b="0" dirty="0">
                          <a:latin typeface="+mn-lt"/>
                          <a:ea typeface="Calibri" panose="020F0502020204030204" pitchFamily="34" charset="0"/>
                          <a:cs typeface="Calibri" panose="020F0502020204030204" pitchFamily="34" charset="0"/>
                        </a:rPr>
                        <a:t>(Component 2)</a:t>
                      </a:r>
                      <a:endParaRPr lang="en-GB" sz="1100" b="0" dirty="0">
                        <a:latin typeface="+mn-lt"/>
                        <a:ea typeface="Calibri" panose="020F0502020204030204" pitchFamily="34" charset="0"/>
                        <a:cs typeface="Calibri" panose="020F0502020204030204" pitchFamily="34" charset="0"/>
                      </a:endParaRPr>
                    </a:p>
                  </a:txBody>
                  <a:tcPr marL="38781" marR="38781" marT="0" marB="0" anchor="ctr">
                    <a:solidFill>
                      <a:schemeClr val="bg1"/>
                    </a:solidFill>
                  </a:tcPr>
                </a:tc>
                <a:tc>
                  <a:txBody>
                    <a:bodyPr/>
                    <a:lstStyle/>
                    <a:p>
                      <a:pPr algn="l">
                        <a:lnSpc>
                          <a:spcPct val="100000"/>
                        </a:lnSpc>
                        <a:spcAft>
                          <a:spcPts val="800"/>
                        </a:spcAft>
                        <a:buNone/>
                      </a:pPr>
                      <a:r>
                        <a:rPr lang="en-GB" sz="1100" b="0" dirty="0">
                          <a:latin typeface="+mn-lt"/>
                          <a:ea typeface="Calibri" panose="020F0502020204030204" pitchFamily="34" charset="0"/>
                          <a:cs typeface="Calibri" panose="020F0502020204030204" pitchFamily="34" charset="0"/>
                        </a:rPr>
                        <a:t>Style                               (Component 1)</a:t>
                      </a:r>
                    </a:p>
                  </a:txBody>
                  <a:tcPr marL="38781" marR="38781" marT="0" marB="0" anchor="ctr">
                    <a:solidFill>
                      <a:schemeClr val="bg1"/>
                    </a:solidFill>
                  </a:tcPr>
                </a:tc>
                <a:tc>
                  <a:txBody>
                    <a:bodyPr/>
                    <a:lstStyle/>
                    <a:p>
                      <a:pPr algn="l">
                        <a:lnSpc>
                          <a:spcPct val="100000"/>
                        </a:lnSpc>
                        <a:spcAft>
                          <a:spcPts val="800"/>
                        </a:spcAft>
                        <a:buNone/>
                      </a:pPr>
                      <a:r>
                        <a:rPr lang="en-GB" sz="1100" b="0" dirty="0">
                          <a:latin typeface="+mn-lt"/>
                          <a:ea typeface="Calibri" panose="020F0502020204030204" pitchFamily="34" charset="0"/>
                          <a:cs typeface="Calibri" panose="020F0502020204030204" pitchFamily="34" charset="0"/>
                        </a:rPr>
                        <a:t>Survival                           (Component 2)</a:t>
                      </a:r>
                    </a:p>
                  </a:txBody>
                  <a:tcPr marL="38781" marR="38781" marT="0" marB="0" anchor="ctr">
                    <a:solidFill>
                      <a:schemeClr val="bg1"/>
                    </a:solidFill>
                  </a:tcPr>
                </a:tc>
                <a:tc>
                  <a:txBody>
                    <a:bodyPr/>
                    <a:lstStyle/>
                    <a:p>
                      <a:pPr algn="l">
                        <a:lnSpc>
                          <a:spcPct val="100000"/>
                        </a:lnSpc>
                        <a:spcAft>
                          <a:spcPts val="800"/>
                        </a:spcAft>
                        <a:buNone/>
                      </a:pPr>
                      <a:r>
                        <a:rPr lang="en-GB" sz="1100" b="0" dirty="0">
                          <a:latin typeface="+mn-lt"/>
                          <a:ea typeface="Calibri" panose="020F0502020204030204" pitchFamily="34" charset="0"/>
                          <a:cs typeface="Calibri" panose="020F0502020204030204" pitchFamily="34" charset="0"/>
                        </a:rPr>
                        <a:t>Keeping Active                        (Component 1)</a:t>
                      </a:r>
                    </a:p>
                  </a:txBody>
                  <a:tcPr marL="38781" marR="38781" marT="0" marB="0" anchor="ctr">
                    <a:solidFill>
                      <a:schemeClr val="bg1"/>
                    </a:solidFill>
                  </a:tcPr>
                </a:tc>
                <a:extLst>
                  <a:ext uri="{0D108BD9-81ED-4DB2-BD59-A6C34878D82A}">
                    <a16:rowId xmlns:a16="http://schemas.microsoft.com/office/drawing/2014/main" val="2855998141"/>
                  </a:ext>
                </a:extLst>
              </a:tr>
              <a:tr h="408623">
                <a:tc rowSpan="2">
                  <a:txBody>
                    <a:bodyPr/>
                    <a:lstStyle/>
                    <a:p>
                      <a:pPr algn="ctr"/>
                      <a:r>
                        <a:rPr lang="en-GB" sz="1200" b="1" dirty="0">
                          <a:latin typeface="+mn-lt"/>
                        </a:rPr>
                        <a:t>Maths</a:t>
                      </a:r>
                    </a:p>
                    <a:p>
                      <a:pPr algn="ctr"/>
                      <a:r>
                        <a:rPr lang="en-GB" sz="1200" b="1" dirty="0">
                          <a:latin typeface="+mn-lt"/>
                        </a:rPr>
                        <a:t>(Year 10)</a:t>
                      </a:r>
                    </a:p>
                    <a:p>
                      <a:pPr algn="ctr"/>
                      <a:endParaRPr lang="en-GB" sz="1200" b="1" dirty="0">
                        <a:latin typeface="+mn-lt"/>
                      </a:endParaRPr>
                    </a:p>
                    <a:p>
                      <a:pPr algn="ctr"/>
                      <a:r>
                        <a:rPr lang="en-GB" sz="1200" b="1" dirty="0">
                          <a:latin typeface="+mn-lt"/>
                        </a:rPr>
                        <a:t>Maths</a:t>
                      </a:r>
                    </a:p>
                    <a:p>
                      <a:pPr algn="ctr"/>
                      <a:r>
                        <a:rPr lang="en-GB" sz="1200" b="1" dirty="0">
                          <a:latin typeface="+mn-lt"/>
                        </a:rPr>
                        <a:t>(Year 11)</a:t>
                      </a:r>
                    </a:p>
                  </a:txBody>
                  <a:tcPr marL="74295" marR="74295" marT="37148" marB="37148" anchor="ctr">
                    <a:solidFill>
                      <a:schemeClr val="bg1"/>
                    </a:solidFill>
                  </a:tcPr>
                </a:tc>
                <a:tc>
                  <a:txBody>
                    <a:bodyPr/>
                    <a:lstStyle/>
                    <a:p>
                      <a:r>
                        <a:rPr lang="en-GB" sz="1000" dirty="0"/>
                        <a:t>Assessment</a:t>
                      </a:r>
                    </a:p>
                    <a:p>
                      <a:r>
                        <a:rPr lang="en-GB" sz="1000" dirty="0"/>
                        <a:t>Properties of Number</a:t>
                      </a:r>
                    </a:p>
                    <a:p>
                      <a:r>
                        <a:rPr lang="en-GB" sz="1000" dirty="0"/>
                        <a:t>Time</a:t>
                      </a:r>
                    </a:p>
                  </a:txBody>
                  <a:tcPr marL="74295" marR="74295" marT="37148" marB="37148" anchor="ctr">
                    <a:solidFill>
                      <a:schemeClr val="bg1"/>
                    </a:solidFill>
                  </a:tcPr>
                </a:tc>
                <a:tc>
                  <a:txBody>
                    <a:bodyPr/>
                    <a:lstStyle/>
                    <a:p>
                      <a:r>
                        <a:rPr lang="en-GB" sz="1000" dirty="0"/>
                        <a:t>The four operations</a:t>
                      </a:r>
                    </a:p>
                  </a:txBody>
                  <a:tcPr marL="74295" marR="74295" marT="37148" marB="37148" anchor="ctr">
                    <a:solidFill>
                      <a:schemeClr val="bg1"/>
                    </a:solidFill>
                  </a:tcPr>
                </a:tc>
                <a:tc>
                  <a:txBody>
                    <a:bodyPr/>
                    <a:lstStyle/>
                    <a:p>
                      <a:r>
                        <a:rPr lang="en-GB" sz="1000" dirty="0"/>
                        <a:t>Money</a:t>
                      </a:r>
                    </a:p>
                    <a:p>
                      <a:r>
                        <a:rPr lang="en-GB" sz="1000" dirty="0"/>
                        <a:t>ratio</a:t>
                      </a:r>
                    </a:p>
                  </a:txBody>
                  <a:tcPr marL="74295" marR="74295" marT="37148" marB="37148" anchor="ctr">
                    <a:solidFill>
                      <a:schemeClr val="bg1"/>
                    </a:solidFill>
                  </a:tcPr>
                </a:tc>
                <a:tc>
                  <a:txBody>
                    <a:bodyPr/>
                    <a:lstStyle/>
                    <a:p>
                      <a:r>
                        <a:rPr lang="en-GB" sz="1000" dirty="0"/>
                        <a:t>Time </a:t>
                      </a:r>
                    </a:p>
                    <a:p>
                      <a:r>
                        <a:rPr lang="en-GB" sz="1000" dirty="0"/>
                        <a:t>Geometry </a:t>
                      </a:r>
                    </a:p>
                  </a:txBody>
                  <a:tcPr marL="74295" marR="74295" marT="37148" marB="37148" anchor="ctr">
                    <a:solidFill>
                      <a:schemeClr val="bg1"/>
                    </a:solidFill>
                  </a:tcPr>
                </a:tc>
                <a:tc>
                  <a:txBody>
                    <a:bodyPr/>
                    <a:lstStyle/>
                    <a:p>
                      <a:r>
                        <a:rPr lang="en-GB" sz="1000" dirty="0"/>
                        <a:t>Statistics</a:t>
                      </a:r>
                    </a:p>
                    <a:p>
                      <a:r>
                        <a:rPr lang="en-GB" sz="1000" dirty="0"/>
                        <a:t>measures</a:t>
                      </a:r>
                    </a:p>
                  </a:txBody>
                  <a:tcPr marL="74295" marR="74295" marT="37148" marB="37148" anchor="ctr">
                    <a:solidFill>
                      <a:schemeClr val="bg1"/>
                    </a:solidFill>
                  </a:tcPr>
                </a:tc>
                <a:tc>
                  <a:txBody>
                    <a:bodyPr/>
                    <a:lstStyle/>
                    <a:p>
                      <a:r>
                        <a:rPr lang="en-GB" sz="1000" dirty="0"/>
                        <a:t>Measures </a:t>
                      </a:r>
                    </a:p>
                    <a:p>
                      <a:r>
                        <a:rPr lang="en-GB" sz="1000" dirty="0"/>
                        <a:t>Revisiting areas for development</a:t>
                      </a:r>
                    </a:p>
                  </a:txBody>
                  <a:tcPr marL="74295" marR="74295" marT="37148" marB="37148" anchor="ctr">
                    <a:solidFill>
                      <a:schemeClr val="bg1"/>
                    </a:solidFill>
                  </a:tcPr>
                </a:tc>
                <a:extLst>
                  <a:ext uri="{0D108BD9-81ED-4DB2-BD59-A6C34878D82A}">
                    <a16:rowId xmlns:a16="http://schemas.microsoft.com/office/drawing/2014/main" val="2070550864"/>
                  </a:ext>
                </a:extLst>
              </a:tr>
              <a:tr h="408623">
                <a:tc vMerge="1">
                  <a:txBody>
                    <a:bodyPr/>
                    <a:lstStyle/>
                    <a:p>
                      <a:pPr algn="ctr"/>
                      <a:endParaRPr lang="en-GB" sz="1200" b="1" dirty="0">
                        <a:latin typeface="+mn-lt"/>
                      </a:endParaRPr>
                    </a:p>
                  </a:txBody>
                  <a:tcPr marL="74295" marR="74295" marT="37148" marB="37148" anchor="c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rPr>
                        <a:t>Number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rPr>
                        <a:t>The Four Operations</a:t>
                      </a:r>
                    </a:p>
                  </a:txBody>
                  <a:tcPr marL="74295" marR="74295" marT="37148" marB="37148" anchor="ctr">
                    <a:solidFill>
                      <a:schemeClr val="bg1"/>
                    </a:solidFill>
                  </a:tcPr>
                </a:tc>
                <a:tc>
                  <a:txBody>
                    <a:bodyPr/>
                    <a:lstStyle/>
                    <a:p>
                      <a:pPr algn="l"/>
                      <a:r>
                        <a:rPr lang="en-GB" sz="1100" dirty="0">
                          <a:latin typeface="+mn-lt"/>
                        </a:rPr>
                        <a:t>Ratio</a:t>
                      </a:r>
                    </a:p>
                    <a:p>
                      <a:pPr algn="l"/>
                      <a:r>
                        <a:rPr lang="en-GB" sz="1100" dirty="0">
                          <a:latin typeface="+mn-lt"/>
                        </a:rPr>
                        <a:t>Statistics</a:t>
                      </a:r>
                    </a:p>
                  </a:txBody>
                  <a:tcPr marL="74295" marR="74295" marT="37148" marB="37148" anchor="ctr">
                    <a:solidFill>
                      <a:schemeClr val="bg1"/>
                    </a:solidFill>
                  </a:tcPr>
                </a:tc>
                <a:tc>
                  <a:txBody>
                    <a:bodyPr/>
                    <a:lstStyle/>
                    <a:p>
                      <a:pPr algn="l"/>
                      <a:r>
                        <a:rPr lang="en-GB" sz="1100" dirty="0">
                          <a:latin typeface="+mn-lt"/>
                        </a:rPr>
                        <a:t>Money</a:t>
                      </a:r>
                    </a:p>
                    <a:p>
                      <a:pPr algn="l"/>
                      <a:r>
                        <a:rPr lang="en-GB" sz="1100" dirty="0">
                          <a:latin typeface="+mn-lt"/>
                        </a:rPr>
                        <a:t>Geometry</a:t>
                      </a:r>
                    </a:p>
                  </a:txBody>
                  <a:tcPr marL="74295" marR="74295" marT="37148" marB="37148" anchor="ctr">
                    <a:solidFill>
                      <a:schemeClr val="bg1"/>
                    </a:solidFill>
                  </a:tcPr>
                </a:tc>
                <a:tc>
                  <a:txBody>
                    <a:bodyPr/>
                    <a:lstStyle/>
                    <a:p>
                      <a:pPr algn="l"/>
                      <a:r>
                        <a:rPr lang="en-GB" sz="1100" dirty="0">
                          <a:latin typeface="+mn-lt"/>
                        </a:rPr>
                        <a:t>Time</a:t>
                      </a:r>
                    </a:p>
                    <a:p>
                      <a:pPr algn="l"/>
                      <a:r>
                        <a:rPr lang="en-GB" sz="1100" dirty="0">
                          <a:latin typeface="+mn-lt"/>
                        </a:rPr>
                        <a:t>Statistics</a:t>
                      </a:r>
                    </a:p>
                  </a:txBody>
                  <a:tcPr marL="74295" marR="74295" marT="37148" marB="37148" anchor="ctr">
                    <a:solidFill>
                      <a:schemeClr val="bg1"/>
                    </a:solidFill>
                  </a:tcPr>
                </a:tc>
                <a:tc>
                  <a:txBody>
                    <a:bodyPr/>
                    <a:lstStyle/>
                    <a:p>
                      <a:pPr algn="l"/>
                      <a:r>
                        <a:rPr lang="en-GB" sz="1100" dirty="0">
                          <a:latin typeface="+mn-lt"/>
                        </a:rPr>
                        <a:t>Moderation </a:t>
                      </a:r>
                    </a:p>
                    <a:p>
                      <a:pPr algn="l"/>
                      <a:r>
                        <a:rPr lang="en-GB" sz="1100" dirty="0">
                          <a:latin typeface="+mn-lt"/>
                        </a:rPr>
                        <a:t>Summer Project</a:t>
                      </a:r>
                    </a:p>
                  </a:txBody>
                  <a:tcPr marL="74295" marR="74295" marT="37148" marB="37148" anchor="ctr">
                    <a:solidFill>
                      <a:schemeClr val="bg1"/>
                    </a:solidFill>
                  </a:tcPr>
                </a:tc>
                <a:tc>
                  <a:txBody>
                    <a:bodyPr/>
                    <a:lstStyle/>
                    <a:p>
                      <a:pPr algn="l"/>
                      <a:r>
                        <a:rPr lang="en-GB" sz="1100" dirty="0">
                          <a:latin typeface="+mn-lt"/>
                        </a:rPr>
                        <a:t>Summer Project</a:t>
                      </a:r>
                    </a:p>
                  </a:txBody>
                  <a:tcPr marL="74295" marR="74295" marT="37148" marB="37148" anchor="ctr">
                    <a:solidFill>
                      <a:schemeClr val="bg1"/>
                    </a:solidFill>
                  </a:tcPr>
                </a:tc>
                <a:extLst>
                  <a:ext uri="{0D108BD9-81ED-4DB2-BD59-A6C34878D82A}">
                    <a16:rowId xmlns:a16="http://schemas.microsoft.com/office/drawing/2014/main" val="294435528"/>
                  </a:ext>
                </a:extLst>
              </a:tr>
              <a:tr h="272415">
                <a:tc gridSpan="7">
                  <a:txBody>
                    <a:bodyPr/>
                    <a:lstStyle/>
                    <a:p>
                      <a:r>
                        <a:rPr lang="en-GB" sz="1300" b="1" dirty="0">
                          <a:latin typeface="+mn-lt"/>
                        </a:rPr>
                        <a:t>BTEC Qualifications </a:t>
                      </a:r>
                    </a:p>
                  </a:txBody>
                  <a:tcPr marL="74295" marR="74295" marT="37148" marB="37148" anchor="ct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tc hMerge="1">
                  <a:txBody>
                    <a:bodyPr/>
                    <a:lstStyle/>
                    <a:p>
                      <a:endParaRPr lang="en-GB" dirty="0"/>
                    </a:p>
                  </a:txBody>
                  <a:tcPr>
                    <a:solidFill>
                      <a:srgbClr val="DAE3F3"/>
                    </a:solidFill>
                  </a:tcPr>
                </a:tc>
                <a:extLst>
                  <a:ext uri="{0D108BD9-81ED-4DB2-BD59-A6C34878D82A}">
                    <a16:rowId xmlns:a16="http://schemas.microsoft.com/office/drawing/2014/main" val="2291898071"/>
                  </a:ext>
                </a:extLst>
              </a:tr>
              <a:tr h="1079032">
                <a:tc rowSpan="2">
                  <a:txBody>
                    <a:bodyPr/>
                    <a:lstStyle/>
                    <a:p>
                      <a:pPr algn="ctr"/>
                      <a:r>
                        <a:rPr lang="en-GB" sz="1200" b="1" dirty="0">
                          <a:latin typeface="+mn-lt"/>
                        </a:rPr>
                        <a:t>Applied Science</a:t>
                      </a:r>
                    </a:p>
                    <a:p>
                      <a:pPr algn="ctr"/>
                      <a:r>
                        <a:rPr lang="en-GB" sz="1200" b="1" dirty="0">
                          <a:latin typeface="+mn-lt"/>
                        </a:rPr>
                        <a:t>(Year 10)</a:t>
                      </a:r>
                    </a:p>
                  </a:txBody>
                  <a:tcPr marL="74295" marR="74295" marT="37148" marB="37148" anchor="ctr">
                    <a:solidFill>
                      <a:schemeClr val="bg1"/>
                    </a:solidFill>
                  </a:tcPr>
                </a:tc>
                <a:tc gridSpan="3">
                  <a:txBody>
                    <a:bodyPr/>
                    <a:lstStyle/>
                    <a:p>
                      <a:pPr algn="l">
                        <a:lnSpc>
                          <a:spcPct val="107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Pearson BTEC Level 1 Introductory Award in Applied Science</a:t>
                      </a:r>
                      <a:endParaRPr lang="en-GB" sz="10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Unit </a:t>
                      </a:r>
                      <a:r>
                        <a:rPr lang="en-GB" sz="1000" b="1" dirty="0" err="1">
                          <a:solidFill>
                            <a:srgbClr val="000000"/>
                          </a:solidFill>
                          <a:effectLst/>
                          <a:latin typeface="+mn-lt"/>
                          <a:ea typeface="Calibri" panose="020F0502020204030204" pitchFamily="34" charset="0"/>
                          <a:cs typeface="Times New Roman" panose="02020603050405020304" pitchFamily="18" charset="0"/>
                        </a:rPr>
                        <a:t>ASc</a:t>
                      </a:r>
                      <a:r>
                        <a:rPr lang="en-GB" sz="1000" b="1" dirty="0">
                          <a:solidFill>
                            <a:srgbClr val="000000"/>
                          </a:solidFill>
                          <a:effectLst/>
                          <a:latin typeface="+mn-lt"/>
                          <a:ea typeface="Calibri" panose="020F0502020204030204" pitchFamily="34" charset="0"/>
                          <a:cs typeface="Times New Roman" panose="02020603050405020304" pitchFamily="18" charset="0"/>
                        </a:rPr>
                        <a:t> 12 - Investigating Crime Scene Evidence</a:t>
                      </a:r>
                      <a:endParaRPr lang="en-GB" sz="10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Calibri" panose="020F0502020204030204" pitchFamily="34" charset="0"/>
                        </a:rPr>
                        <a:t>Learning aims:</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A</a:t>
                      </a:r>
                      <a:r>
                        <a:rPr lang="en-GB" sz="900" dirty="0">
                          <a:solidFill>
                            <a:srgbClr val="000000"/>
                          </a:solidFill>
                          <a:effectLst/>
                          <a:latin typeface="+mn-lt"/>
                          <a:ea typeface="Calibri" panose="020F0502020204030204" pitchFamily="34" charset="0"/>
                          <a:cs typeface="Times New Roman" panose="02020603050405020304" pitchFamily="18" charset="0"/>
                        </a:rPr>
                        <a:t> - Use procedures to collect and analyse crime scene evidence </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B</a:t>
                      </a:r>
                      <a:r>
                        <a:rPr lang="en-GB" sz="900" dirty="0">
                          <a:solidFill>
                            <a:srgbClr val="000000"/>
                          </a:solidFill>
                          <a:effectLst/>
                          <a:latin typeface="+mn-lt"/>
                          <a:ea typeface="Calibri" panose="020F0502020204030204" pitchFamily="34" charset="0"/>
                          <a:cs typeface="Times New Roman" panose="02020603050405020304" pitchFamily="18" charset="0"/>
                        </a:rPr>
                        <a:t> - Present conclusions drawn from simulated crime scene evidence.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gridSpan="3">
                  <a:txBody>
                    <a:bodyPr/>
                    <a:lstStyle/>
                    <a:p>
                      <a:pPr algn="l">
                        <a:lnSpc>
                          <a:spcPct val="107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Pearson BTEC Level 1 Introductory Award in Applied Science</a:t>
                      </a:r>
                      <a:endParaRPr lang="en-GB" sz="10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Unit </a:t>
                      </a:r>
                      <a:r>
                        <a:rPr lang="en-GB" sz="1000" b="1" dirty="0" err="1">
                          <a:solidFill>
                            <a:srgbClr val="000000"/>
                          </a:solidFill>
                          <a:effectLst/>
                          <a:latin typeface="+mn-lt"/>
                          <a:ea typeface="Calibri" panose="020F0502020204030204" pitchFamily="34" charset="0"/>
                          <a:cs typeface="Times New Roman" panose="02020603050405020304" pitchFamily="18" charset="0"/>
                        </a:rPr>
                        <a:t>ASc</a:t>
                      </a:r>
                      <a:r>
                        <a:rPr lang="en-GB" sz="1000" b="1" dirty="0">
                          <a:solidFill>
                            <a:srgbClr val="000000"/>
                          </a:solidFill>
                          <a:effectLst/>
                          <a:latin typeface="+mn-lt"/>
                          <a:ea typeface="Calibri" panose="020F0502020204030204" pitchFamily="34" charset="0"/>
                          <a:cs typeface="Times New Roman" panose="02020603050405020304" pitchFamily="18" charset="0"/>
                        </a:rPr>
                        <a:t> 11 - Testing the Properties of Products</a:t>
                      </a:r>
                      <a:endParaRPr lang="en-GB" sz="10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Learning aims: </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A </a:t>
                      </a:r>
                      <a:r>
                        <a:rPr lang="en-GB" sz="900" dirty="0">
                          <a:solidFill>
                            <a:srgbClr val="000000"/>
                          </a:solidFill>
                          <a:effectLst/>
                          <a:latin typeface="+mn-lt"/>
                          <a:ea typeface="Calibri" panose="020F0502020204030204" pitchFamily="34" charset="0"/>
                          <a:cs typeface="Times New Roman" panose="02020603050405020304" pitchFamily="18" charset="0"/>
                        </a:rPr>
                        <a:t>- Carry out tests to find out the content of food and hygiene products</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B</a:t>
                      </a:r>
                      <a:r>
                        <a:rPr lang="en-GB" sz="900" dirty="0">
                          <a:solidFill>
                            <a:srgbClr val="000000"/>
                          </a:solidFill>
                          <a:effectLst/>
                          <a:latin typeface="+mn-lt"/>
                          <a:ea typeface="Calibri" panose="020F0502020204030204" pitchFamily="34" charset="0"/>
                          <a:cs typeface="Times New Roman" panose="02020603050405020304" pitchFamily="18" charset="0"/>
                        </a:rPr>
                        <a:t> - Present information related to product testing.</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extLst>
                  <a:ext uri="{0D108BD9-81ED-4DB2-BD59-A6C34878D82A}">
                    <a16:rowId xmlns:a16="http://schemas.microsoft.com/office/drawing/2014/main" val="3644559711"/>
                  </a:ext>
                </a:extLst>
              </a:tr>
              <a:tr h="1387872">
                <a:tc vMerge="1">
                  <a:txBody>
                    <a:bodyPr/>
                    <a:lstStyle/>
                    <a:p>
                      <a:pPr algn="ctr"/>
                      <a:endParaRPr lang="en-GB" sz="1500" b="1" dirty="0"/>
                    </a:p>
                  </a:txBody>
                  <a:tcPr anchor="ctr">
                    <a:solidFill>
                      <a:schemeClr val="bg1"/>
                    </a:solidFill>
                  </a:tcPr>
                </a:tc>
                <a:tc>
                  <a:txBody>
                    <a:bodyPr/>
                    <a:lstStyle/>
                    <a:p>
                      <a:pPr algn="ct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Introduction to unit, what is a crime scene, how is a crime scene protected, forensic procedure and protocol, physical evidence and trace evidence, collecting and recording evidence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Analysing evidence, investigating shoeprints, fingerprints, hairs and fibres, microscopic analysis for trace evidence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Conclusion of findings, practice report writing, unit assessment - Evidential report &amp; Analysis of a simulated crime scene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Introduction to unit, food groups, laboratory testing for protein, reducing sugars, starch, fats</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endParaRPr lang="en-GB" sz="900" dirty="0">
                        <a:solidFill>
                          <a:srgbClr val="000000"/>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Hygiene products, pH of hygiene products, testing for pH, lathering properties, abrasive properties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endParaRPr lang="en-GB" sz="900" dirty="0">
                        <a:solidFill>
                          <a:srgbClr val="000000"/>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Times New Roman" panose="02020603050405020304" pitchFamily="18" charset="0"/>
                        </a:rPr>
                        <a:t>Assessment practice, unit assessment - Identifying an unknown substance</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2607082289"/>
                  </a:ext>
                </a:extLst>
              </a:tr>
              <a:tr h="1052513">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latin typeface="+mn-lt"/>
                        </a:rPr>
                        <a:t>Applied Science</a:t>
                      </a:r>
                    </a:p>
                    <a:p>
                      <a:pPr algn="ctr"/>
                      <a:r>
                        <a:rPr lang="en-GB" sz="1200" b="1" dirty="0">
                          <a:latin typeface="+mn-lt"/>
                        </a:rPr>
                        <a:t>(Year 11)</a:t>
                      </a:r>
                    </a:p>
                  </a:txBody>
                  <a:tcPr marL="74295" marR="74295" marT="37148" marB="37148" anchor="ctr">
                    <a:solidFill>
                      <a:schemeClr val="bg1"/>
                    </a:solidFill>
                  </a:tcPr>
                </a:tc>
                <a:tc gridSpan="4">
                  <a:txBody>
                    <a:bodyPr/>
                    <a:lstStyle/>
                    <a:p>
                      <a:pPr algn="l">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Pearson BTEC Level 1 Introductory Award in Applied Science</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Unit </a:t>
                      </a:r>
                      <a:r>
                        <a:rPr lang="en-GB" sz="900" b="1" dirty="0" err="1">
                          <a:solidFill>
                            <a:srgbClr val="000000"/>
                          </a:solidFill>
                          <a:effectLst/>
                          <a:latin typeface="+mn-lt"/>
                          <a:ea typeface="Calibri" panose="020F0502020204030204" pitchFamily="34" charset="0"/>
                          <a:cs typeface="Times New Roman" panose="02020603050405020304" pitchFamily="18" charset="0"/>
                        </a:rPr>
                        <a:t>ASc</a:t>
                      </a:r>
                      <a:r>
                        <a:rPr lang="en-GB" sz="900" b="1" dirty="0">
                          <a:solidFill>
                            <a:srgbClr val="000000"/>
                          </a:solidFill>
                          <a:effectLst/>
                          <a:latin typeface="+mn-lt"/>
                          <a:ea typeface="Calibri" panose="020F0502020204030204" pitchFamily="34" charset="0"/>
                          <a:cs typeface="Times New Roman" panose="02020603050405020304" pitchFamily="18" charset="0"/>
                        </a:rPr>
                        <a:t> 10 – Making a Chemical Product</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mn-lt"/>
                          <a:ea typeface="Calibri" panose="020F0502020204030204" pitchFamily="34" charset="0"/>
                          <a:cs typeface="Calibri" panose="020F0502020204030204" pitchFamily="34" charset="0"/>
                        </a:rPr>
                        <a:t>Learning aims: </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A</a:t>
                      </a:r>
                      <a:r>
                        <a:rPr lang="en-GB" sz="900" dirty="0">
                          <a:solidFill>
                            <a:srgbClr val="000000"/>
                          </a:solidFill>
                          <a:effectLst/>
                          <a:latin typeface="+mn-lt"/>
                          <a:ea typeface="Calibri" panose="020F0502020204030204" pitchFamily="34" charset="0"/>
                          <a:cs typeface="Times New Roman" panose="02020603050405020304" pitchFamily="18" charset="0"/>
                        </a:rPr>
                        <a:t> - Plan and make a chemical product </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000000"/>
                          </a:solidFill>
                          <a:effectLst/>
                          <a:latin typeface="+mn-lt"/>
                          <a:ea typeface="Calibri" panose="020F0502020204030204" pitchFamily="34" charset="0"/>
                          <a:cs typeface="Times New Roman" panose="02020603050405020304" pitchFamily="18" charset="0"/>
                        </a:rPr>
                        <a:t>B</a:t>
                      </a:r>
                      <a:r>
                        <a:rPr lang="en-GB" sz="900" dirty="0">
                          <a:solidFill>
                            <a:srgbClr val="000000"/>
                          </a:solidFill>
                          <a:effectLst/>
                          <a:latin typeface="+mn-lt"/>
                          <a:ea typeface="Calibri" panose="020F0502020204030204" pitchFamily="34" charset="0"/>
                          <a:cs typeface="Times New Roman" panose="02020603050405020304" pitchFamily="18" charset="0"/>
                        </a:rPr>
                        <a:t> - Review own performance and fitness for purpose of a chemical product</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rowSpan="2">
                  <a:txBody>
                    <a:bodyPr/>
                    <a:lstStyle/>
                    <a:p>
                      <a:pPr algn="l">
                        <a:lnSpc>
                          <a:spcPct val="107000"/>
                        </a:lnSpc>
                        <a:spcAft>
                          <a:spcPts val="800"/>
                        </a:spcAft>
                      </a:pPr>
                      <a:r>
                        <a:rPr lang="en-GB" sz="900" b="1" dirty="0">
                          <a:solidFill>
                            <a:srgbClr val="000000"/>
                          </a:solidFill>
                          <a:effectLst/>
                          <a:latin typeface="+mn-lt"/>
                          <a:ea typeface="Calibri" panose="020F0502020204030204" pitchFamily="34" charset="0"/>
                          <a:cs typeface="Calibri" panose="020F0502020204030204" pitchFamily="34" charset="0"/>
                        </a:rPr>
                        <a:t>Physics – Space</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solidFill>
                            <a:srgbClr val="000000"/>
                          </a:solidFill>
                          <a:effectLst/>
                          <a:latin typeface="+mn-lt"/>
                          <a:ea typeface="Calibri" panose="020F0502020204030204" pitchFamily="34" charset="0"/>
                          <a:cs typeface="Calibri" panose="020F0502020204030204" pitchFamily="34" charset="0"/>
                        </a:rPr>
                        <a:t>Solar system formation, meteors, asteroids and comets, rocketry and space exploration </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rowSpan="2">
                  <a:txBody>
                    <a:bodyPr/>
                    <a:lstStyle/>
                    <a:p>
                      <a:pPr algn="l">
                        <a:lnSpc>
                          <a:spcPct val="107000"/>
                        </a:lnSpc>
                        <a:spcAft>
                          <a:spcPts val="800"/>
                        </a:spcAft>
                      </a:pPr>
                      <a:r>
                        <a:rPr lang="en-GB" sz="900" b="1" dirty="0">
                          <a:solidFill>
                            <a:srgbClr val="000000"/>
                          </a:solidFill>
                          <a:effectLst/>
                          <a:latin typeface="+mn-lt"/>
                          <a:ea typeface="Calibri" panose="020F0502020204030204" pitchFamily="34" charset="0"/>
                          <a:cs typeface="Calibri" panose="020F0502020204030204" pitchFamily="34" charset="0"/>
                        </a:rPr>
                        <a:t>Biology – Health and Lifestyle</a:t>
                      </a:r>
                      <a:endParaRPr lang="en-GB" sz="9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dirty="0">
                          <a:solidFill>
                            <a:srgbClr val="000000"/>
                          </a:solidFill>
                          <a:effectLst/>
                          <a:latin typeface="+mn-lt"/>
                          <a:ea typeface="Calibri" panose="020F0502020204030204" pitchFamily="34" charset="0"/>
                          <a:cs typeface="Calibri" panose="020F0502020204030204" pitchFamily="34" charset="0"/>
                        </a:rPr>
                        <a:t>Healthy diet, hormonal and non-hormonal methods of contraception, menstrual cycle, first aid techniques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898359836"/>
                  </a:ext>
                </a:extLst>
              </a:tr>
              <a:tr h="1324670">
                <a:tc vMerge="1">
                  <a:txBody>
                    <a:bodyPr/>
                    <a:lstStyle/>
                    <a:p>
                      <a:pPr algn="ctr"/>
                      <a:endParaRPr lang="en-GB" sz="1500" b="1" dirty="0"/>
                    </a:p>
                  </a:txBody>
                  <a:tcPr anchor="ctr">
                    <a:solidFill>
                      <a:schemeClr val="bg1"/>
                    </a:solidFill>
                  </a:tcPr>
                </a:tc>
                <a:tc>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Recap of science equipment and use of equipment, lab skills assessment, GHS pictograms, safety carrying out practical tasks in science </a:t>
                      </a:r>
                    </a:p>
                    <a:p>
                      <a:pP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Introduction to unit, researching chemical products, product fitness, trialling new formulas, developing a method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Making chemical products (putty, slime, bath bomb, soap, scented candle), reviewing performance of chemical product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Designing, planning, making and review own chemical product, unit assessment - Make a chemical product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solidFill>
                      <a:schemeClr val="bg1"/>
                    </a:solidFill>
                  </a:tcPr>
                </a:tc>
                <a:tc vMerge="1">
                  <a:txBody>
                    <a:bodyPr/>
                    <a:lstStyle/>
                    <a:p>
                      <a:endParaRPr lang="en-GB"/>
                    </a:p>
                  </a:txBody>
                  <a:tcPr>
                    <a:solidFill>
                      <a:schemeClr val="bg1"/>
                    </a:solidFill>
                  </a:tcPr>
                </a:tc>
                <a:tc vMerge="1">
                  <a:txBody>
                    <a:bodyPr/>
                    <a:lstStyle/>
                    <a:p>
                      <a:endParaRPr lang="en-GB"/>
                    </a:p>
                  </a:txBody>
                  <a:tcPr>
                    <a:solidFill>
                      <a:schemeClr val="bg1"/>
                    </a:solidFill>
                  </a:tcPr>
                </a:tc>
                <a:extLst>
                  <a:ext uri="{0D108BD9-81ED-4DB2-BD59-A6C34878D82A}">
                    <a16:rowId xmlns:a16="http://schemas.microsoft.com/office/drawing/2014/main" val="1818295983"/>
                  </a:ext>
                </a:extLst>
              </a:tr>
              <a:tr h="1086977">
                <a:tc>
                  <a:txBody>
                    <a:bodyPr/>
                    <a:lstStyle/>
                    <a:p>
                      <a:pPr algn="ctr"/>
                      <a:r>
                        <a:rPr lang="en-GB" sz="1200" b="1" dirty="0">
                          <a:latin typeface="+mn-lt"/>
                        </a:rPr>
                        <a:t>Art &amp; Design </a:t>
                      </a:r>
                    </a:p>
                    <a:p>
                      <a:pPr algn="ctr"/>
                      <a:r>
                        <a:rPr lang="en-GB" sz="1200" b="1" dirty="0">
                          <a:latin typeface="+mn-lt"/>
                        </a:rPr>
                        <a:t>(Year 10)</a:t>
                      </a:r>
                    </a:p>
                  </a:txBody>
                  <a:tcPr marL="74295" marR="74295" marT="37148" marB="37148" anchor="ctr">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0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Drawing</a:t>
                      </a:r>
                      <a:endParaRPr lang="en-GB" sz="900" dirty="0">
                        <a:effectLst/>
                        <a:latin typeface="+mn-lt"/>
                        <a:ea typeface="Calibri" panose="020F0502020204030204" pitchFamily="34" charset="0"/>
                        <a:cs typeface="Times New Roman" panose="02020603050405020304" pitchFamily="18" charset="0"/>
                      </a:endParaRPr>
                    </a:p>
                    <a:p>
                      <a:pPr marL="171450" indent="-171450">
                        <a:lnSpc>
                          <a:spcPct val="100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Expressing ideas</a:t>
                      </a:r>
                      <a:endParaRPr lang="en-GB" sz="900" dirty="0">
                        <a:effectLst/>
                        <a:latin typeface="+mn-lt"/>
                        <a:ea typeface="Calibri" panose="020F0502020204030204" pitchFamily="34" charset="0"/>
                        <a:cs typeface="Times New Roman" panose="02020603050405020304" pitchFamily="18" charset="0"/>
                      </a:endParaRPr>
                    </a:p>
                    <a:p>
                      <a:pPr marL="171450" indent="-171450">
                        <a:lnSpc>
                          <a:spcPct val="100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Kapow</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Principles of materials and manufacturing</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Painting and mixed media: World in watercolour</a:t>
                      </a:r>
                      <a:endParaRPr lang="en-GB" sz="900" dirty="0">
                        <a:effectLst/>
                        <a:latin typeface="+mn-lt"/>
                        <a:ea typeface="Calibri" panose="020F0502020204030204" pitchFamily="34" charset="0"/>
                        <a:cs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Kapow</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Prototypes with mechanisms: robotics and automation</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Painting &amp; mixed media: Art &amp; </a:t>
                      </a:r>
                      <a:r>
                        <a:rPr lang="en-GB" sz="1000" dirty="0" err="1">
                          <a:solidFill>
                            <a:srgbClr val="000000"/>
                          </a:solidFill>
                          <a:effectLst/>
                          <a:latin typeface="+mn-lt"/>
                          <a:ea typeface="Calibri" panose="020F0502020204030204" pitchFamily="34" charset="0"/>
                          <a:cs typeface="Calibri" panose="020F0502020204030204" pitchFamily="34" charset="0"/>
                        </a:rPr>
                        <a:t>Designist</a:t>
                      </a:r>
                      <a:r>
                        <a:rPr lang="en-GB" sz="1000" dirty="0">
                          <a:solidFill>
                            <a:srgbClr val="000000"/>
                          </a:solidFill>
                          <a:effectLst/>
                          <a:latin typeface="+mn-lt"/>
                          <a:ea typeface="Calibri" panose="020F0502020204030204" pitchFamily="34" charset="0"/>
                          <a:cs typeface="Calibri" panose="020F0502020204030204" pitchFamily="34" charset="0"/>
                        </a:rPr>
                        <a:t> study</a:t>
                      </a:r>
                      <a:endParaRPr lang="en-GB" sz="900" dirty="0">
                        <a:effectLst/>
                        <a:latin typeface="+mn-lt"/>
                        <a:ea typeface="Calibri" panose="020F0502020204030204" pitchFamily="34" charset="0"/>
                        <a:cs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Kapow</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 </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Communication</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3888266754"/>
                  </a:ext>
                </a:extLst>
              </a:tr>
              <a:tr h="794131">
                <a:tc>
                  <a:txBody>
                    <a:bodyPr/>
                    <a:lstStyle/>
                    <a:p>
                      <a:pPr algn="ctr"/>
                      <a:r>
                        <a:rPr lang="en-GB" sz="1200" b="1" dirty="0">
                          <a:latin typeface="+mn-lt"/>
                        </a:rPr>
                        <a:t>Art &amp; Design</a:t>
                      </a:r>
                    </a:p>
                    <a:p>
                      <a:pPr algn="ctr"/>
                      <a:r>
                        <a:rPr lang="en-GB" sz="1200" b="1" dirty="0">
                          <a:latin typeface="+mn-lt"/>
                        </a:rPr>
                        <a:t>(Year 11)</a:t>
                      </a:r>
                    </a:p>
                  </a:txBody>
                  <a:tcPr marL="74295" marR="74295" marT="37148" marB="37148" anchor="ctr">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Oil Pastel Food Art &amp; Design Project</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7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Collaborative design: tactile toys to teach</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Clay Project: Crazy Condiments!</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a:t>
                      </a:r>
                      <a:r>
                        <a:rPr lang="en-GB" sz="1000" dirty="0">
                          <a:solidFill>
                            <a:srgbClr val="000000"/>
                          </a:solidFill>
                          <a:effectLst/>
                          <a:latin typeface="+mn-lt"/>
                          <a:ea typeface="Calibri" panose="020F0502020204030204" pitchFamily="34" charset="0"/>
                          <a:cs typeface="Calibri" panose="020F0502020204030204" pitchFamily="34" charset="0"/>
                        </a:rPr>
                        <a: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Ergonomic design: accessible controllers</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Art &amp; Design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3D Pop Art &amp; Design Sculpture Project</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nSpc>
                          <a:spcPct val="107000"/>
                        </a:lnSpc>
                        <a:spcAft>
                          <a:spcPts val="800"/>
                        </a:spcAft>
                      </a:pPr>
                      <a:r>
                        <a:rPr lang="en-GB" sz="1000" b="1" dirty="0">
                          <a:solidFill>
                            <a:srgbClr val="000000"/>
                          </a:solidFill>
                          <a:effectLst/>
                          <a:latin typeface="+mn-lt"/>
                          <a:ea typeface="Calibri" panose="020F0502020204030204" pitchFamily="34" charset="0"/>
                          <a:cs typeface="Calibri" panose="020F0502020204030204" pitchFamily="34" charset="0"/>
                        </a:rPr>
                        <a:t>DT </a:t>
                      </a:r>
                    </a:p>
                    <a:p>
                      <a:pPr marL="171450" indent="-171450">
                        <a:lnSpc>
                          <a:spcPct val="107000"/>
                        </a:lnSpc>
                        <a:spcAft>
                          <a:spcPts val="800"/>
                        </a:spcAft>
                        <a:buFont typeface="Arial" panose="020B0604020202020204" pitchFamily="34" charset="0"/>
                        <a:buChar char="•"/>
                      </a:pPr>
                      <a:r>
                        <a:rPr lang="en-GB" sz="1000" dirty="0">
                          <a:solidFill>
                            <a:srgbClr val="000000"/>
                          </a:solidFill>
                          <a:effectLst/>
                          <a:latin typeface="+mn-lt"/>
                          <a:ea typeface="Calibri" panose="020F0502020204030204" pitchFamily="34" charset="0"/>
                          <a:cs typeface="Calibri" panose="020F0502020204030204" pitchFamily="34" charset="0"/>
                        </a:rPr>
                        <a:t>Material testing</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1777467366"/>
                  </a:ext>
                </a:extLst>
              </a:tr>
              <a:tr h="805998">
                <a:tc>
                  <a:txBody>
                    <a:bodyPr/>
                    <a:lstStyle/>
                    <a:p>
                      <a:pPr algn="ctr"/>
                      <a:r>
                        <a:rPr lang="en-GB" sz="1200" b="1" dirty="0">
                          <a:latin typeface="+mn-lt"/>
                        </a:rPr>
                        <a:t>IT</a:t>
                      </a:r>
                    </a:p>
                  </a:txBody>
                  <a:tcPr marL="74295" marR="74295" marT="37148" marB="37148" anchor="ctr">
                    <a:solidFill>
                      <a:schemeClr val="bg1"/>
                    </a:solidFill>
                  </a:tcPr>
                </a:tc>
                <a:tc>
                  <a:txBody>
                    <a:bodyPr/>
                    <a:lstStyle/>
                    <a:p>
                      <a:pPr algn="l">
                        <a:lnSpc>
                          <a:spcPct val="115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IT</a:t>
                      </a:r>
                    </a:p>
                    <a:p>
                      <a:pPr algn="l">
                        <a:lnSpc>
                          <a:spcPct val="107000"/>
                        </a:lnSpc>
                        <a:spcAft>
                          <a:spcPts val="800"/>
                        </a:spcAft>
                      </a:pPr>
                      <a:r>
                        <a:rPr lang="en-GB" sz="1000" dirty="0">
                          <a:solidFill>
                            <a:srgbClr val="000000"/>
                          </a:solidFill>
                          <a:effectLst/>
                          <a:latin typeface="+mn-lt"/>
                          <a:ea typeface="Calibri" panose="020F0502020204030204" pitchFamily="34" charset="0"/>
                          <a:cs typeface="Times New Roman" panose="02020603050405020304" pitchFamily="18" charset="0"/>
                        </a:rPr>
                        <a:t>Cyber Security</a:t>
                      </a:r>
                      <a:endParaRPr lang="en-GB" sz="10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l">
                        <a:lnSpc>
                          <a:spcPct val="115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IT: Digital Media</a:t>
                      </a:r>
                    </a:p>
                    <a:p>
                      <a:pPr algn="l">
                        <a:lnSpc>
                          <a:spcPct val="107000"/>
                        </a:lnSpc>
                        <a:spcAft>
                          <a:spcPts val="800"/>
                        </a:spcAft>
                      </a:pPr>
                      <a:r>
                        <a:rPr lang="en-GB" sz="1000" dirty="0">
                          <a:solidFill>
                            <a:srgbClr val="000000"/>
                          </a:solidFill>
                          <a:effectLst/>
                          <a:latin typeface="+mn-lt"/>
                          <a:ea typeface="Calibri" panose="020F0502020204030204" pitchFamily="34" charset="0"/>
                          <a:cs typeface="Times New Roman" panose="02020603050405020304" pitchFamily="18" charset="0"/>
                        </a:rPr>
                        <a:t>Unit IT5: </a:t>
                      </a:r>
                      <a:endParaRPr lang="en-GB" sz="10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dirty="0">
                          <a:solidFill>
                            <a:srgbClr val="000000"/>
                          </a:solidFill>
                          <a:effectLst/>
                          <a:latin typeface="+mn-lt"/>
                          <a:ea typeface="Calibri" panose="020F0502020204030204" pitchFamily="34" charset="0"/>
                          <a:cs typeface="Times New Roman" panose="02020603050405020304" pitchFamily="18" charset="0"/>
                        </a:rPr>
                        <a:t>Developing Digital Information using IT</a:t>
                      </a:r>
                      <a:endParaRPr lang="en-GB" sz="10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l">
                        <a:lnSpc>
                          <a:spcPct val="115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Technology in the          Real World</a:t>
                      </a:r>
                    </a:p>
                    <a:p>
                      <a:pPr algn="l">
                        <a:lnSpc>
                          <a:spcPct val="107000"/>
                        </a:lnSpc>
                        <a:spcAft>
                          <a:spcPts val="800"/>
                        </a:spcAft>
                      </a:pPr>
                      <a:r>
                        <a:rPr lang="en-GB" sz="1000" dirty="0">
                          <a:solidFill>
                            <a:srgbClr val="000000"/>
                          </a:solidFill>
                          <a:effectLst/>
                          <a:latin typeface="+mn-lt"/>
                          <a:ea typeface="Calibri" panose="020F0502020204030204" pitchFamily="34" charset="0"/>
                          <a:cs typeface="Times New Roman" panose="02020603050405020304" pitchFamily="18" charset="0"/>
                        </a:rPr>
                        <a:t>Social Media and Communication</a:t>
                      </a:r>
                      <a:endParaRPr lang="en-GB" sz="10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l">
                        <a:lnSpc>
                          <a:spcPct val="115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IT</a:t>
                      </a:r>
                    </a:p>
                    <a:p>
                      <a:pPr algn="l">
                        <a:lnSpc>
                          <a:spcPct val="107000"/>
                        </a:lnSpc>
                        <a:spcAft>
                          <a:spcPts val="800"/>
                        </a:spcAft>
                      </a:pPr>
                      <a:r>
                        <a:rPr lang="en-GB" sz="1000" dirty="0">
                          <a:solidFill>
                            <a:srgbClr val="000000"/>
                          </a:solidFill>
                          <a:effectLst/>
                          <a:latin typeface="+mn-lt"/>
                          <a:ea typeface="Calibri" panose="020F0502020204030204" pitchFamily="34" charset="0"/>
                          <a:cs typeface="Times New Roman" panose="02020603050405020304" pitchFamily="18" charset="0"/>
                        </a:rPr>
                        <a:t>Using The Internet</a:t>
                      </a:r>
                      <a:endParaRPr lang="en-GB" sz="10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l">
                        <a:lnSpc>
                          <a:spcPct val="115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IT: Digital Media</a:t>
                      </a:r>
                    </a:p>
                    <a:p>
                      <a:pPr algn="l">
                        <a:lnSpc>
                          <a:spcPct val="107000"/>
                        </a:lnSpc>
                        <a:spcAft>
                          <a:spcPts val="800"/>
                        </a:spcAft>
                      </a:pPr>
                      <a:r>
                        <a:rPr lang="en-GB" sz="1000" dirty="0">
                          <a:solidFill>
                            <a:srgbClr val="000000"/>
                          </a:solidFill>
                          <a:effectLst/>
                          <a:latin typeface="+mn-lt"/>
                          <a:ea typeface="Calibri" panose="020F0502020204030204" pitchFamily="34" charset="0"/>
                          <a:cs typeface="Times New Roman" panose="02020603050405020304" pitchFamily="18" charset="0"/>
                        </a:rPr>
                        <a:t>Unit IT6: Using Digital Communication Technologies</a:t>
                      </a:r>
                      <a:endParaRPr lang="en-GB" sz="10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tc>
                  <a:txBody>
                    <a:bodyPr/>
                    <a:lstStyle/>
                    <a:p>
                      <a:pPr algn="l">
                        <a:lnSpc>
                          <a:spcPct val="115000"/>
                        </a:lnSpc>
                        <a:spcAft>
                          <a:spcPts val="800"/>
                        </a:spcAft>
                      </a:pPr>
                      <a:r>
                        <a:rPr lang="en-GB" sz="1000" b="1" dirty="0">
                          <a:solidFill>
                            <a:srgbClr val="000000"/>
                          </a:solidFill>
                          <a:effectLst/>
                          <a:latin typeface="+mn-lt"/>
                          <a:ea typeface="Calibri" panose="020F0502020204030204" pitchFamily="34" charset="0"/>
                          <a:cs typeface="Times New Roman" panose="02020603050405020304" pitchFamily="18" charset="0"/>
                        </a:rPr>
                        <a:t>Technology in the           Real World</a:t>
                      </a:r>
                    </a:p>
                    <a:p>
                      <a:pPr algn="l">
                        <a:lnSpc>
                          <a:spcPct val="107000"/>
                        </a:lnSpc>
                        <a:spcAft>
                          <a:spcPts val="800"/>
                        </a:spcAft>
                      </a:pPr>
                      <a:r>
                        <a:rPr lang="en-GB" sz="1000" dirty="0">
                          <a:solidFill>
                            <a:srgbClr val="000000"/>
                          </a:solidFill>
                          <a:effectLst/>
                          <a:latin typeface="+mn-lt"/>
                          <a:ea typeface="Calibri" panose="020F0502020204030204" pitchFamily="34" charset="0"/>
                          <a:cs typeface="Times New Roman" panose="02020603050405020304" pitchFamily="18" charset="0"/>
                        </a:rPr>
                        <a:t>Artificial Intelligence (AI)</a:t>
                      </a:r>
                      <a:endParaRPr lang="en-GB" sz="1000" dirty="0">
                        <a:effectLst/>
                        <a:latin typeface="+mn-lt"/>
                        <a:ea typeface="Calibri" panose="020F0502020204030204" pitchFamily="34" charset="0"/>
                        <a:cs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2485559271"/>
                  </a:ext>
                </a:extLst>
              </a:tr>
              <a:tr h="355519">
                <a:tc rowSpan="4">
                  <a:txBody>
                    <a:bodyPr/>
                    <a:lstStyle/>
                    <a:p>
                      <a:pPr algn="ctr"/>
                      <a:endParaRPr lang="en-GB" sz="1200" b="1" dirty="0">
                        <a:latin typeface="+mn-lt"/>
                      </a:endParaRPr>
                    </a:p>
                    <a:p>
                      <a:pPr algn="ctr"/>
                      <a:r>
                        <a:rPr lang="en-GB" sz="1200" b="1" dirty="0">
                          <a:latin typeface="+mn-lt"/>
                        </a:rPr>
                        <a:t>Land-Based Studies</a:t>
                      </a:r>
                    </a:p>
                    <a:p>
                      <a:pPr algn="ctr"/>
                      <a:r>
                        <a:rPr lang="en-GB" sz="1200" b="1" dirty="0">
                          <a:latin typeface="+mn-lt"/>
                        </a:rPr>
                        <a:t>(Year 10)</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r>
                        <a:rPr lang="en-GB" sz="1200" b="1" dirty="0">
                          <a:latin typeface="+mn-lt"/>
                        </a:rPr>
                        <a:t>Land-Based Studies</a:t>
                      </a:r>
                    </a:p>
                    <a:p>
                      <a:pPr algn="ctr"/>
                      <a:r>
                        <a:rPr lang="en-GB" sz="1200" b="1" dirty="0">
                          <a:latin typeface="+mn-lt"/>
                        </a:rPr>
                        <a:t>(Year 11)</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txBody>
                  <a:tcPr marL="74295" marR="74295" marT="37148" marB="37148">
                    <a:solidFill>
                      <a:schemeClr val="bg1"/>
                    </a:solidFill>
                  </a:tcPr>
                </a:tc>
                <a:tc gridSpan="3">
                  <a:txBody>
                    <a:bodyPr/>
                    <a:lstStyle/>
                    <a:p>
                      <a:pPr algn="ctr"/>
                      <a:r>
                        <a:rPr lang="en-GB" sz="1000" b="1" dirty="0">
                          <a:latin typeface="+mn-lt"/>
                        </a:rPr>
                        <a:t>Unit LBS10: Using Workshop Tools in a Land-based Setting</a:t>
                      </a:r>
                    </a:p>
                    <a:p>
                      <a:pPr algn="ctr"/>
                      <a:r>
                        <a:rPr lang="en-GB" sz="1000" dirty="0">
                          <a:latin typeface="+mn-lt"/>
                        </a:rPr>
                        <a:t>Using and Maintaining workshop tools for a given purpose</a:t>
                      </a:r>
                    </a:p>
                  </a:txBody>
                  <a:tcPr marL="74295" marR="74295" marT="37148" marB="37148">
                    <a:solidFill>
                      <a:schemeClr val="bg1"/>
                    </a:solidFill>
                  </a:tcPr>
                </a:tc>
                <a:tc hMerge="1">
                  <a:txBody>
                    <a:bodyPr/>
                    <a:lstStyle/>
                    <a:p>
                      <a:pPr algn="ctr"/>
                      <a:endParaRPr lang="en-GB" sz="1350" dirty="0"/>
                    </a:p>
                  </a:txBody>
                  <a:tcPr>
                    <a:solidFill>
                      <a:schemeClr val="bg1"/>
                    </a:solidFill>
                  </a:tcPr>
                </a:tc>
                <a:tc hMerge="1">
                  <a:txBody>
                    <a:bodyPr/>
                    <a:lstStyle/>
                    <a:p>
                      <a:pPr algn="ctr"/>
                      <a:endParaRPr lang="en-GB" sz="1350" dirty="0"/>
                    </a:p>
                  </a:txBody>
                  <a:tcPr>
                    <a:solidFill>
                      <a:schemeClr val="bg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mn-lt"/>
                        </a:rPr>
                        <a:t>Unit LBS12: Preparing soil for planting.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n-lt"/>
                        </a:rPr>
                        <a:t>Condition and cultivate safely to prepare a soil for planting </a:t>
                      </a:r>
                    </a:p>
                  </a:txBody>
                  <a:tcPr marL="74295" marR="74295" marT="37148" marB="37148">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350" dirty="0"/>
                    </a:p>
                  </a:txBody>
                  <a:tcPr>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350" dirty="0"/>
                    </a:p>
                  </a:txBody>
                  <a:tcPr>
                    <a:solidFill>
                      <a:schemeClr val="bg1"/>
                    </a:solidFill>
                  </a:tcPr>
                </a:tc>
                <a:extLst>
                  <a:ext uri="{0D108BD9-81ED-4DB2-BD59-A6C34878D82A}">
                    <a16:rowId xmlns:a16="http://schemas.microsoft.com/office/drawing/2014/main" val="1093580017"/>
                  </a:ext>
                </a:extLst>
              </a:tr>
              <a:tr h="1312545">
                <a:tc vMerge="1">
                  <a:txBody>
                    <a:bodyPr/>
                    <a:lstStyle/>
                    <a:p>
                      <a:pPr algn="ctr"/>
                      <a:endParaRPr lang="en-GB" sz="1500" b="1" dirty="0"/>
                    </a:p>
                  </a:txBody>
                  <a:tcPr anchor="ctr">
                    <a:solidFill>
                      <a:schemeClr val="bg1"/>
                    </a:solidFill>
                  </a:tcPr>
                </a:tc>
                <a:tc>
                  <a:txBody>
                    <a:bodyPr/>
                    <a:lstStyle/>
                    <a:p>
                      <a:pPr algn="l"/>
                      <a:r>
                        <a:rPr lang="en-GB" sz="800" b="1" dirty="0">
                          <a:latin typeface="+mn-lt"/>
                        </a:rPr>
                        <a:t>Safe Tool Use and Preparation: </a:t>
                      </a:r>
                    </a:p>
                    <a:p>
                      <a:pPr algn="l"/>
                      <a:r>
                        <a:rPr lang="en-GB" sz="800" dirty="0">
                          <a:latin typeface="+mn-lt"/>
                        </a:rPr>
                        <a:t>Learners develop an understanding of different workshop tools, how to select the correct tool for a task, PPE and how to work safely while caring for equipment and maintaining a safe working environment</a:t>
                      </a:r>
                      <a:endParaRPr lang="en-GB" sz="1100" dirty="0">
                        <a:latin typeface="+mn-lt"/>
                      </a:endParaRPr>
                    </a:p>
                  </a:txBody>
                  <a:tcPr marL="74295" marR="74295" marT="37148" marB="37148">
                    <a:solidFill>
                      <a:schemeClr val="bg1"/>
                    </a:solidFill>
                  </a:tcPr>
                </a:tc>
                <a:tc>
                  <a:txBody>
                    <a:bodyPr/>
                    <a:lstStyle/>
                    <a:p>
                      <a:pPr algn="l"/>
                      <a:r>
                        <a:rPr lang="en-GB" sz="800" b="1" dirty="0">
                          <a:latin typeface="+mn-lt"/>
                        </a:rPr>
                        <a:t>Tool Selection and Practical Application: </a:t>
                      </a:r>
                    </a:p>
                    <a:p>
                      <a:pPr algn="l"/>
                      <a:r>
                        <a:rPr lang="en-GB" sz="800" dirty="0">
                          <a:latin typeface="+mn-lt"/>
                        </a:rPr>
                        <a:t>Learners apply their knowledge by selecting and using appropriate hand and power tools for a range of land-based tasks, following safe working practices and using instruction manuals where needed.</a:t>
                      </a:r>
                    </a:p>
                  </a:txBody>
                  <a:tcPr marL="74295" marR="74295" marT="37148" marB="37148">
                    <a:solidFill>
                      <a:schemeClr val="bg1"/>
                    </a:solidFill>
                  </a:tcPr>
                </a:tc>
                <a:tc>
                  <a:txBody>
                    <a:bodyPr/>
                    <a:lstStyle/>
                    <a:p>
                      <a:pPr algn="l"/>
                      <a:r>
                        <a:rPr lang="en-GB" sz="800" b="1" dirty="0">
                          <a:latin typeface="+mn-lt"/>
                        </a:rPr>
                        <a:t>Tool Maintenance and Workplace Responsibility:  </a:t>
                      </a:r>
                      <a:r>
                        <a:rPr lang="en-GB" sz="800" dirty="0">
                          <a:latin typeface="+mn-lt"/>
                        </a:rPr>
                        <a:t>Learners build independence by maintaining tools, keeping work areas clean and organised, managing risks to themselves and others, and making informed decisions when completing practical tasks.</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Understanding Soil and Its Importance: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mn-lt"/>
                        </a:rPr>
                        <a:t>Learners explore how soil is formed, investigate different soil types and components, and develop an understanding of why soil is essential for healthy plant growth</a:t>
                      </a:r>
                      <a:r>
                        <a:rPr lang="en-GB" sz="1100" dirty="0">
                          <a:latin typeface="+mn-lt"/>
                        </a:rPr>
                        <a:t>.</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Soil Testing and Analysis: </a:t>
                      </a:r>
                      <a:r>
                        <a:rPr lang="en-GB" sz="800" dirty="0">
                          <a:latin typeface="+mn-lt"/>
                        </a:rPr>
                        <a:t>Learners carry out a range of soil tests, identify soil characteristics and properties, and use collected information to classify soils and make decisions about their suitability for planting</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Soil Preparation for Successful Planting: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latin typeface="+mn-lt"/>
                        </a:rPr>
                        <a:t>Learners apply practical skills to condition, cultivate and prepare soil for planting, using tools, equipment and PPE safely while planning and recording their work effectively.</a:t>
                      </a:r>
                    </a:p>
                  </a:txBody>
                  <a:tcPr marL="74295" marR="74295" marT="37148" marB="37148">
                    <a:solidFill>
                      <a:schemeClr val="bg1"/>
                    </a:solidFill>
                  </a:tcPr>
                </a:tc>
                <a:extLst>
                  <a:ext uri="{0D108BD9-81ED-4DB2-BD59-A6C34878D82A}">
                    <a16:rowId xmlns:a16="http://schemas.microsoft.com/office/drawing/2014/main" val="3931376303"/>
                  </a:ext>
                </a:extLst>
              </a:tr>
              <a:tr h="329642">
                <a:tc vMerge="1">
                  <a:txBody>
                    <a:bodyPr/>
                    <a:lstStyle/>
                    <a:p>
                      <a:pPr algn="ctr"/>
                      <a:endParaRPr lang="en-GB" sz="1200" b="1" dirty="0">
                        <a:latin typeface="+mn-lt"/>
                      </a:endParaRPr>
                    </a:p>
                  </a:txBody>
                  <a:tcPr marL="74295" marR="74295" marT="37148" marB="37148" anchor="ctr">
                    <a:solidFill>
                      <a:schemeClr val="bg1"/>
                    </a:solidFill>
                  </a:tcPr>
                </a:tc>
                <a:tc gridSpan="3">
                  <a:txBody>
                    <a:bodyPr/>
                    <a:lstStyle/>
                    <a:p>
                      <a:pPr algn="ctr"/>
                      <a:r>
                        <a:rPr lang="en-GB" sz="1000" b="1" dirty="0">
                          <a:latin typeface="+mn-lt"/>
                        </a:rPr>
                        <a:t>Unit LBS9: Caring for and Keeping Plants Healthy</a:t>
                      </a:r>
                    </a:p>
                    <a:p>
                      <a:pPr algn="ctr"/>
                      <a:r>
                        <a:rPr lang="en-GB" sz="1000" dirty="0">
                          <a:latin typeface="+mn-lt"/>
                        </a:rPr>
                        <a:t>Care and maintenance activities to keep plants healthy</a:t>
                      </a:r>
                    </a:p>
                  </a:txBody>
                  <a:tcPr marL="74295" marR="74295" marT="37148" marB="37148">
                    <a:solidFill>
                      <a:schemeClr val="bg1"/>
                    </a:solidFill>
                  </a:tcPr>
                </a:tc>
                <a:tc hMerge="1">
                  <a:txBody>
                    <a:bodyPr/>
                    <a:lstStyle/>
                    <a:p>
                      <a:pPr algn="l"/>
                      <a:endParaRPr lang="en-GB" sz="800" dirty="0">
                        <a:latin typeface="+mn-lt"/>
                      </a:endParaRPr>
                    </a:p>
                  </a:txBody>
                  <a:tcPr marL="74295" marR="74295" marT="37148" marB="37148">
                    <a:solidFill>
                      <a:schemeClr val="bg1"/>
                    </a:solidFill>
                  </a:tcPr>
                </a:tc>
                <a:tc hMerge="1">
                  <a:txBody>
                    <a:bodyPr/>
                    <a:lstStyle/>
                    <a:p>
                      <a:pPr algn="l"/>
                      <a:endParaRPr lang="en-GB" sz="800" dirty="0">
                        <a:latin typeface="+mn-lt"/>
                      </a:endParaRPr>
                    </a:p>
                  </a:txBody>
                  <a:tcPr marL="74295" marR="74295" marT="37148" marB="37148">
                    <a:solidFill>
                      <a:schemeClr val="bg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t>Unit LBS5: Finding Out About The Land-based Sector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n-lt"/>
                        </a:rPr>
                        <a:t>Find and p</a:t>
                      </a:r>
                      <a:r>
                        <a:rPr lang="en-GB" sz="1000" dirty="0"/>
                        <a:t>roduce info about the different industries in the land-based sector</a:t>
                      </a:r>
                      <a:endParaRPr lang="en-GB" sz="1000" dirty="0">
                        <a:latin typeface="+mn-lt"/>
                      </a:endParaRPr>
                    </a:p>
                  </a:txBody>
                  <a:tcPr marL="74295" marR="74295" marT="37148" marB="37148">
                    <a:solidFill>
                      <a:schemeClr val="bg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mn-lt"/>
                      </a:endParaRPr>
                    </a:p>
                  </a:txBody>
                  <a:tcPr marL="74295" marR="74295" marT="37148" marB="37148">
                    <a:solidFill>
                      <a:schemeClr val="bg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dirty="0">
                        <a:latin typeface="+mn-lt"/>
                      </a:endParaRPr>
                    </a:p>
                  </a:txBody>
                  <a:tcPr marL="74295" marR="74295" marT="37148" marB="37148">
                    <a:solidFill>
                      <a:schemeClr val="bg1"/>
                    </a:solidFill>
                  </a:tcPr>
                </a:tc>
                <a:extLst>
                  <a:ext uri="{0D108BD9-81ED-4DB2-BD59-A6C34878D82A}">
                    <a16:rowId xmlns:a16="http://schemas.microsoft.com/office/drawing/2014/main" val="3883477448"/>
                  </a:ext>
                </a:extLst>
              </a:tr>
              <a:tr h="1312545">
                <a:tc vMerge="1">
                  <a:txBody>
                    <a:bodyPr/>
                    <a:lstStyle/>
                    <a:p>
                      <a:pPr algn="ctr"/>
                      <a:endParaRPr lang="en-GB" sz="1200" b="1" dirty="0">
                        <a:latin typeface="+mn-lt"/>
                      </a:endParaRPr>
                    </a:p>
                  </a:txBody>
                  <a:tcPr marL="74295" marR="74295" marT="37148" marB="37148" anchor="ctr">
                    <a:solidFill>
                      <a:schemeClr val="bg1"/>
                    </a:solidFill>
                  </a:tcPr>
                </a:tc>
                <a:tc>
                  <a:txBody>
                    <a:bodyPr/>
                    <a:lstStyle/>
                    <a:p>
                      <a:pPr fontAlgn="t"/>
                      <a:r>
                        <a:rPr lang="en-GB" sz="800" b="1" i="0" dirty="0">
                          <a:effectLst/>
                          <a:latin typeface="+mn-lt"/>
                        </a:rPr>
                        <a:t>Identifying Healthy Plants and Safe Working Practices:</a:t>
                      </a:r>
                    </a:p>
                    <a:p>
                      <a:pPr fontAlgn="t"/>
                      <a:r>
                        <a:rPr lang="en-GB" sz="800" b="0" i="0" dirty="0">
                          <a:effectLst/>
                          <a:latin typeface="+mn-lt"/>
                        </a:rPr>
                        <a:t>Learners learn how to recognise healthy and unhealthy plants, identify common pests and diseases, and understand how to work safely when caring for plants using tools and equipment.</a:t>
                      </a:r>
                    </a:p>
                  </a:txBody>
                  <a:tcPr>
                    <a:solidFill>
                      <a:schemeClr val="bg1"/>
                    </a:solidFill>
                  </a:tcPr>
                </a:tc>
                <a:tc>
                  <a:txBody>
                    <a:bodyPr/>
                    <a:lstStyle/>
                    <a:p>
                      <a:pPr algn="l"/>
                      <a:r>
                        <a:rPr lang="en-GB" sz="800" b="1" dirty="0">
                          <a:latin typeface="+mn-lt"/>
                        </a:rPr>
                        <a:t>Plant Care and Maintenance Skills: </a:t>
                      </a:r>
                      <a:r>
                        <a:rPr lang="en-GB" sz="800" dirty="0">
                          <a:latin typeface="+mn-lt"/>
                        </a:rPr>
                        <a:t>Learners develop practical skills in pruning, weeding, clearing debris and providing nutrients, helping plants to grow healthily while maintaining a safe and organised working environment.</a:t>
                      </a:r>
                    </a:p>
                  </a:txBody>
                  <a:tcPr marL="74295" marR="74295" marT="37148" marB="37148">
                    <a:solidFill>
                      <a:schemeClr val="bg1"/>
                    </a:solidFill>
                  </a:tcPr>
                </a:tc>
                <a:tc>
                  <a:txBody>
                    <a:bodyPr/>
                    <a:lstStyle/>
                    <a:p>
                      <a:pPr algn="l"/>
                      <a:r>
                        <a:rPr lang="en-GB" sz="800" b="1" dirty="0">
                          <a:latin typeface="+mn-lt"/>
                        </a:rPr>
                        <a:t>Reviewing Plant Care and Improving Performance: </a:t>
                      </a:r>
                      <a:r>
                        <a:rPr lang="en-GB" sz="800" dirty="0">
                          <a:latin typeface="+mn-lt"/>
                        </a:rPr>
                        <a:t>Learners evaluate the effectiveness of their plant care activities, reflect on their own performance, and use records, logs and observations to identify strengths and areas for improvement in keeping plants healthy.</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Exploring the Land-Based Sector</a:t>
                      </a:r>
                      <a:r>
                        <a:rPr lang="en-GB" sz="800" dirty="0">
                          <a:latin typeface="+mn-lt"/>
                        </a:rPr>
                        <a:t>: Learners investigate the different industries within the land-based sector, including agriculture, horticulture, forestry, animal care and environmental conservation, and explore the roles they play in society.</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Researching Land-Based Careers and Industries: </a:t>
                      </a:r>
                      <a:r>
                        <a:rPr lang="en-GB" sz="800" dirty="0">
                          <a:latin typeface="+mn-lt"/>
                        </a:rPr>
                        <a:t>Learners develop information-finding skills by using professional and government sources to research land-based industries, the activities they undertake and the skills required within each area.</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Presenting Information About the Land-Based Sector: </a:t>
                      </a:r>
                      <a:r>
                        <a:rPr lang="en-GB" sz="800" b="0" dirty="0">
                          <a:latin typeface="+mn-lt"/>
                        </a:rPr>
                        <a:t>Learners organise and present their findings through formats such as posters, leaflets or presentations, demonstrating their understanding of different land-based industries and how to communicate information effectively.</a:t>
                      </a:r>
                    </a:p>
                  </a:txBody>
                  <a:tcPr marL="74295" marR="74295" marT="37148" marB="37148">
                    <a:solidFill>
                      <a:schemeClr val="bg1"/>
                    </a:solidFill>
                  </a:tcPr>
                </a:tc>
                <a:extLst>
                  <a:ext uri="{0D108BD9-81ED-4DB2-BD59-A6C34878D82A}">
                    <a16:rowId xmlns:a16="http://schemas.microsoft.com/office/drawing/2014/main" val="3449788797"/>
                  </a:ext>
                </a:extLst>
              </a:tr>
              <a:tr h="2724150">
                <a:tc rowSpan="2">
                  <a:txBody>
                    <a:bodyPr/>
                    <a:lstStyle/>
                    <a:p>
                      <a:pPr algn="ctr"/>
                      <a:endParaRPr lang="en-GB" sz="1200" b="1" dirty="0">
                        <a:latin typeface="+mn-lt"/>
                      </a:endParaRPr>
                    </a:p>
                    <a:p>
                      <a:pPr algn="ctr"/>
                      <a:r>
                        <a:rPr lang="en-GB" sz="1200" b="1" dirty="0">
                          <a:latin typeface="+mn-lt"/>
                        </a:rPr>
                        <a:t>Sport</a:t>
                      </a:r>
                    </a:p>
                    <a:p>
                      <a:pPr algn="ctr"/>
                      <a:r>
                        <a:rPr lang="en-GB" sz="1200" b="1" dirty="0">
                          <a:latin typeface="+mn-lt"/>
                        </a:rPr>
                        <a:t>(Year 10)</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r>
                        <a:rPr lang="en-GB" sz="1200" b="1" dirty="0">
                          <a:latin typeface="+mn-lt"/>
                        </a:rPr>
                        <a:t>Sport</a:t>
                      </a:r>
                    </a:p>
                    <a:p>
                      <a:pPr algn="ctr"/>
                      <a:r>
                        <a:rPr lang="en-GB" sz="1200" b="1" dirty="0">
                          <a:latin typeface="+mn-lt"/>
                        </a:rPr>
                        <a:t>(Year 11)</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txBody>
                  <a:tcPr marL="74295" marR="74295" marT="37148" marB="37148">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Striking and fielding: </a:t>
                      </a:r>
                    </a:p>
                    <a:p>
                      <a:pPr algn="l"/>
                      <a:endParaRPr lang="en-US" sz="900" b="1" dirty="0">
                        <a:solidFill>
                          <a:srgbClr val="000000"/>
                        </a:solidFill>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Cricket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Introduce umpiring and scoring</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Golf</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Introduce playing with hazards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The class champs: 1v1, 2v2</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playing against an opponent</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Gymnastics: </a:t>
                      </a:r>
                    </a:p>
                    <a:p>
                      <a:pPr algn="l"/>
                      <a:r>
                        <a:rPr lang="en-US" sz="900" b="1" dirty="0">
                          <a:solidFill>
                            <a:srgbClr val="000000"/>
                          </a:solidFill>
                          <a:effectLst/>
                          <a:latin typeface="+mn-lt"/>
                          <a:ea typeface="Aptos" panose="020B0004020202020204" pitchFamily="34" charset="0"/>
                          <a:cs typeface="Aptos" panose="020B0004020202020204" pitchFamily="34" charset="0"/>
                        </a:rPr>
                        <a:t>Matching and mirroring      (3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Introduction to matching and mirroring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Matching and mirroring on apparatus</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 Sequence development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Dance: </a:t>
                      </a:r>
                    </a:p>
                    <a:p>
                      <a:pPr algn="l"/>
                      <a:r>
                        <a:rPr lang="en-US" sz="900" b="1" dirty="0">
                          <a:solidFill>
                            <a:srgbClr val="000000"/>
                          </a:solidFill>
                          <a:effectLst/>
                          <a:latin typeface="+mn-lt"/>
                          <a:ea typeface="Aptos" panose="020B0004020202020204" pitchFamily="34" charset="0"/>
                          <a:cs typeface="Aptos" panose="020B0004020202020204" pitchFamily="34" charset="0"/>
                        </a:rPr>
                        <a:t>Prejudice and discrimination (3wks)</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Exploring prejudice and discrimination</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Exploring sexism/classism through dance</a:t>
                      </a:r>
                    </a:p>
                    <a:p>
                      <a:pPr marL="0" indent="0" algn="l">
                        <a:buFont typeface="Arial" panose="020B0604020202020204" pitchFamily="34" charset="0"/>
                        <a:buNone/>
                      </a:pP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Invasion Games:</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Hockey</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dribbling and passing</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Combine passing and dribbling to create shooting opportunities</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passing and dribbling creating space for attacking opportunities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Introduce defending: blocking and tackling</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Net and Wall Games: Tennis</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the volley</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Controlling the game from the serve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Doubles, understanding and applying tactics to win a point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Sport Days Activities </a:t>
                      </a:r>
                    </a:p>
                    <a:p>
                      <a:pPr algn="l"/>
                      <a:r>
                        <a:rPr lang="en-US" sz="900" b="1" dirty="0">
                          <a:solidFill>
                            <a:srgbClr val="000000"/>
                          </a:solidFill>
                          <a:effectLst/>
                          <a:latin typeface="+mn-lt"/>
                          <a:ea typeface="Aptos" panose="020B0004020202020204" pitchFamily="34" charset="0"/>
                          <a:cs typeface="Aptos" panose="020B0004020202020204" pitchFamily="34" charset="0"/>
                        </a:rPr>
                        <a:t>(3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OAA – Leadership </a:t>
                      </a:r>
                    </a:p>
                    <a:p>
                      <a:pPr algn="l"/>
                      <a:r>
                        <a:rPr lang="en-US" sz="900" b="1" dirty="0">
                          <a:solidFill>
                            <a:srgbClr val="000000"/>
                          </a:solidFill>
                          <a:effectLst/>
                          <a:latin typeface="+mn-lt"/>
                          <a:ea typeface="Aptos" panose="020B0004020202020204" pitchFamily="34" charset="0"/>
                          <a:cs typeface="Aptos" panose="020B0004020202020204" pitchFamily="34" charset="0"/>
                        </a:rPr>
                        <a:t>(3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Understanding what makes an effective leader</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Communicating as a leader</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extLst>
                  <a:ext uri="{0D108BD9-81ED-4DB2-BD59-A6C34878D82A}">
                    <a16:rowId xmlns:a16="http://schemas.microsoft.com/office/drawing/2014/main" val="1364732496"/>
                  </a:ext>
                </a:extLst>
              </a:tr>
              <a:tr h="2043113">
                <a:tc vMerge="1">
                  <a:txBody>
                    <a:bodyPr/>
                    <a:lstStyle/>
                    <a:p>
                      <a:pPr algn="ctr"/>
                      <a:endParaRPr lang="en-GB" sz="1500" b="1" dirty="0"/>
                    </a:p>
                  </a:txBody>
                  <a:tcPr anchor="ctr">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Invasion Games: Basketball</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Refine passing and receiving</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Apply passing, footwork and shooting into games</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Introduce officiating</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Introduce defending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Explore other passing styles</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Golf</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Consolidate playing against an opponent: 1v1, 2v2</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Team better ball: Introducing ‘Power Play’</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The Little Sticks Cup</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Gymnastics: Creating sequences (3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Develop creativity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Sequence development</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Sequence performance</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Dance: Titanic (3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Creating rhythmic patterns using our body</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Explore the relationships between characters applying character emotion and expression</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Striking and fielding: Cricket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Consolidate batting, fielding and bowling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Understand and apply attacking and defensive tactics during a game</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Net and Wall Games: Tennis</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Game application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Doubles and round robin games</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tc>
                  <a:txBody>
                    <a:bodyPr/>
                    <a:lstStyle/>
                    <a:p>
                      <a:pPr algn="l"/>
                      <a:r>
                        <a:rPr lang="en-US" sz="900" b="1" dirty="0">
                          <a:solidFill>
                            <a:srgbClr val="000000"/>
                          </a:solidFill>
                          <a:effectLst/>
                          <a:latin typeface="+mn-lt"/>
                          <a:ea typeface="Aptos" panose="020B0004020202020204" pitchFamily="34" charset="0"/>
                          <a:cs typeface="Aptos" panose="020B0004020202020204" pitchFamily="34" charset="0"/>
                        </a:rPr>
                        <a:t>Sport Days Activities </a:t>
                      </a:r>
                    </a:p>
                    <a:p>
                      <a:pPr algn="l"/>
                      <a:r>
                        <a:rPr lang="en-US" sz="900" b="1" dirty="0">
                          <a:solidFill>
                            <a:srgbClr val="000000"/>
                          </a:solidFill>
                          <a:effectLst/>
                          <a:latin typeface="+mn-lt"/>
                          <a:ea typeface="Aptos" panose="020B0004020202020204" pitchFamily="34" charset="0"/>
                          <a:cs typeface="Aptos" panose="020B0004020202020204" pitchFamily="34" charset="0"/>
                        </a:rPr>
                        <a:t>(3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algn="l"/>
                      <a:r>
                        <a:rPr lang="en-US" sz="900" b="1" dirty="0">
                          <a:solidFill>
                            <a:srgbClr val="000000"/>
                          </a:solidFill>
                          <a:effectLst/>
                          <a:latin typeface="+mn-lt"/>
                          <a:ea typeface="Aptos" panose="020B0004020202020204" pitchFamily="34" charset="0"/>
                          <a:cs typeface="Aptos" panose="020B0004020202020204" pitchFamily="34" charset="0"/>
                        </a:rPr>
                        <a:t>OAA – Leadership </a:t>
                      </a:r>
                    </a:p>
                    <a:p>
                      <a:pPr algn="l"/>
                      <a:r>
                        <a:rPr lang="en-US" sz="900" b="1" dirty="0">
                          <a:solidFill>
                            <a:srgbClr val="000000"/>
                          </a:solidFill>
                          <a:effectLst/>
                          <a:latin typeface="+mn-lt"/>
                          <a:ea typeface="Aptos" panose="020B0004020202020204" pitchFamily="34" charset="0"/>
                          <a:cs typeface="Aptos" panose="020B0004020202020204" pitchFamily="34" charset="0"/>
                        </a:rPr>
                        <a:t>(3 </a:t>
                      </a:r>
                      <a:r>
                        <a:rPr lang="en-US" sz="900" b="1" dirty="0" err="1">
                          <a:solidFill>
                            <a:srgbClr val="000000"/>
                          </a:solidFill>
                          <a:effectLst/>
                          <a:latin typeface="+mn-lt"/>
                          <a:ea typeface="Aptos" panose="020B0004020202020204" pitchFamily="34" charset="0"/>
                          <a:cs typeface="Aptos" panose="020B0004020202020204" pitchFamily="34" charset="0"/>
                        </a:rPr>
                        <a:t>wks</a:t>
                      </a:r>
                      <a:r>
                        <a:rPr lang="en-US" sz="900" b="1" dirty="0">
                          <a:solidFill>
                            <a:srgbClr val="000000"/>
                          </a:solidFill>
                          <a:effectLst/>
                          <a:latin typeface="+mn-lt"/>
                          <a:ea typeface="Aptos" panose="020B0004020202020204" pitchFamily="34" charset="0"/>
                          <a:cs typeface="Aptos" panose="020B0004020202020204" pitchFamily="34" charset="0"/>
                        </a:rPr>
                        <a:t>)</a:t>
                      </a:r>
                      <a:endParaRPr lang="en-GB" sz="900" dirty="0">
                        <a:effectLst/>
                        <a:latin typeface="+mn-lt"/>
                        <a:ea typeface="Aptos" panose="020B0004020202020204" pitchFamily="34" charset="0"/>
                        <a:cs typeface="Aptos" panose="020B0004020202020204" pitchFamily="34" charset="0"/>
                      </a:endParaRPr>
                    </a:p>
                    <a:p>
                      <a:pPr algn="l"/>
                      <a:r>
                        <a:rPr lang="en-US" sz="900" dirty="0">
                          <a:solidFill>
                            <a:srgbClr val="000000"/>
                          </a:solidFill>
                          <a:effectLst/>
                          <a:latin typeface="+mn-lt"/>
                          <a:ea typeface="Aptos" panose="020B0004020202020204" pitchFamily="34" charset="0"/>
                          <a:cs typeface="Aptos" panose="020B0004020202020204" pitchFamily="34" charset="0"/>
                        </a:rPr>
                        <a:t>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Communicating as a leader </a:t>
                      </a:r>
                      <a:endParaRPr lang="en-GB" sz="900" dirty="0">
                        <a:effectLst/>
                        <a:latin typeface="+mn-lt"/>
                        <a:ea typeface="Aptos" panose="020B0004020202020204" pitchFamily="34" charset="0"/>
                        <a:cs typeface="Aptos" panose="020B0004020202020204" pitchFamily="34" charset="0"/>
                      </a:endParaRPr>
                    </a:p>
                    <a:p>
                      <a:pPr marL="171450" indent="-171450" algn="l">
                        <a:buFont typeface="Arial" panose="020B0604020202020204" pitchFamily="34" charset="0"/>
                        <a:buChar char="•"/>
                      </a:pPr>
                      <a:r>
                        <a:rPr lang="en-US" sz="900" dirty="0">
                          <a:solidFill>
                            <a:srgbClr val="000000"/>
                          </a:solidFill>
                          <a:effectLst/>
                          <a:latin typeface="+mn-lt"/>
                          <a:ea typeface="Aptos" panose="020B0004020202020204" pitchFamily="34" charset="0"/>
                          <a:cs typeface="Aptos" panose="020B0004020202020204" pitchFamily="34" charset="0"/>
                        </a:rPr>
                        <a:t>Introducing the STEP Principle</a:t>
                      </a:r>
                      <a:endParaRPr lang="en-GB" sz="900" dirty="0">
                        <a:effectLst/>
                        <a:latin typeface="+mn-lt"/>
                        <a:ea typeface="Aptos" panose="020B0004020202020204" pitchFamily="34" charset="0"/>
                        <a:cs typeface="Aptos" panose="020B0004020202020204" pitchFamily="34" charset="0"/>
                      </a:endParaRPr>
                    </a:p>
                  </a:txBody>
                  <a:tcPr marL="55721" marR="55721" marT="0" marB="0">
                    <a:solidFill>
                      <a:schemeClr val="bg1"/>
                    </a:solidFill>
                  </a:tcPr>
                </a:tc>
                <a:extLst>
                  <a:ext uri="{0D108BD9-81ED-4DB2-BD59-A6C34878D82A}">
                    <a16:rowId xmlns:a16="http://schemas.microsoft.com/office/drawing/2014/main" val="3188373538"/>
                  </a:ext>
                </a:extLst>
              </a:tr>
              <a:tr h="445770">
                <a:tc rowSpan="2">
                  <a:txBody>
                    <a:bodyPr/>
                    <a:lstStyle/>
                    <a:p>
                      <a:pPr algn="ctr"/>
                      <a:r>
                        <a:rPr lang="en-GB" sz="1200" b="1" dirty="0"/>
                        <a:t>Work &amp; Life Skills</a:t>
                      </a:r>
                    </a:p>
                    <a:p>
                      <a:pPr algn="ctr"/>
                      <a:r>
                        <a:rPr lang="en-GB" sz="1200" b="1" dirty="0"/>
                        <a:t>(mandatory units)</a:t>
                      </a:r>
                    </a:p>
                  </a:txBody>
                  <a:tcPr marL="74295" marR="74295" marT="37148" marB="37148" anchor="ctr">
                    <a:solidFill>
                      <a:schemeClr val="bg1"/>
                    </a:solidFill>
                  </a:tcPr>
                </a:tc>
                <a:tc gridSpan="2">
                  <a:txBody>
                    <a:bodyPr/>
                    <a:lstStyle/>
                    <a:p>
                      <a:pPr algn="l"/>
                      <a:r>
                        <a:rPr lang="en-GB" sz="1000" b="1" u="none" dirty="0">
                          <a:solidFill>
                            <a:schemeClr val="tx1"/>
                          </a:solidFill>
                        </a:rPr>
                        <a:t>Unit A2: Developing a Personal Progression Plan</a:t>
                      </a:r>
                    </a:p>
                    <a:p>
                      <a:pPr marL="171450" indent="-171450" algn="l">
                        <a:buFont typeface="Arial" panose="020B0604020202020204" pitchFamily="34" charset="0"/>
                        <a:buChar char="•"/>
                      </a:pPr>
                      <a:r>
                        <a:rPr lang="en-GB" sz="800" u="none" dirty="0">
                          <a:solidFill>
                            <a:schemeClr val="tx1"/>
                          </a:solidFill>
                        </a:rPr>
                        <a:t>Explore the skills and behaviours needed to meet personal progression goal</a:t>
                      </a:r>
                    </a:p>
                    <a:p>
                      <a:pPr marL="171450" indent="-171450" algn="l">
                        <a:buFont typeface="Arial" panose="020B0604020202020204" pitchFamily="34" charset="0"/>
                        <a:buChar char="•"/>
                      </a:pPr>
                      <a:r>
                        <a:rPr lang="en-GB" sz="800" u="none" dirty="0">
                          <a:solidFill>
                            <a:schemeClr val="tx1"/>
                          </a:solidFill>
                        </a:rPr>
                        <a:t>Produce a progression plan to meet intended progression goal.</a:t>
                      </a:r>
                    </a:p>
                  </a:txBody>
                  <a:tcPr marL="74295" marR="74295" marT="37148" marB="37148" anchor="ctr">
                    <a:solidFill>
                      <a:schemeClr val="bg1"/>
                    </a:solidFill>
                  </a:tcPr>
                </a:tc>
                <a:tc hMerge="1">
                  <a:txBody>
                    <a:bodyPr/>
                    <a:lstStyle/>
                    <a:p>
                      <a:pPr algn="ctr"/>
                      <a:endParaRPr lang="en-GB" sz="1350" u="none" dirty="0">
                        <a:solidFill>
                          <a:schemeClr val="tx1"/>
                        </a:solidFill>
                      </a:endParaRPr>
                    </a:p>
                  </a:txBody>
                  <a:tcPr anchor="ctr">
                    <a:solidFill>
                      <a:schemeClr val="bg1"/>
                    </a:solidFill>
                  </a:tcPr>
                </a:tc>
                <a:tc gridSpan="2">
                  <a:txBody>
                    <a:bodyPr/>
                    <a:lstStyle/>
                    <a:p>
                      <a:pPr algn="l"/>
                      <a:r>
                        <a:rPr lang="en-GB" sz="1000" b="1" u="none" dirty="0">
                          <a:solidFill>
                            <a:schemeClr val="tx1"/>
                          </a:solidFill>
                        </a:rPr>
                        <a:t>Unit A1: Being Organised</a:t>
                      </a:r>
                    </a:p>
                    <a:p>
                      <a:pPr marL="171450" indent="-171450" algn="l">
                        <a:buFont typeface="Arial" panose="020B0604020202020204" pitchFamily="34" charset="0"/>
                        <a:buChar char="•"/>
                      </a:pPr>
                      <a:r>
                        <a:rPr lang="en-GB" sz="800" b="0" u="none" dirty="0">
                          <a:solidFill>
                            <a:schemeClr val="tx1"/>
                          </a:solidFill>
                        </a:rPr>
                        <a:t>Explore techniques to improve own organisational skills</a:t>
                      </a:r>
                    </a:p>
                    <a:p>
                      <a:pPr marL="171450" indent="-171450" algn="l">
                        <a:buFont typeface="Arial" panose="020B0604020202020204" pitchFamily="34" charset="0"/>
                        <a:buChar char="•"/>
                      </a:pPr>
                      <a:r>
                        <a:rPr lang="en-GB" sz="800" b="0" u="none" dirty="0">
                          <a:solidFill>
                            <a:schemeClr val="tx1"/>
                          </a:solidFill>
                        </a:rPr>
                        <a:t>Review the use of techniques to improve own organisational skills.</a:t>
                      </a:r>
                    </a:p>
                  </a:txBody>
                  <a:tcPr marL="74295" marR="74295" marT="37148" marB="37148">
                    <a:solidFill>
                      <a:schemeClr val="bg1"/>
                    </a:solidFill>
                  </a:tcPr>
                </a:tc>
                <a:tc hMerge="1">
                  <a:txBody>
                    <a:bodyPr/>
                    <a:lstStyle/>
                    <a:p>
                      <a:pPr algn="ctr"/>
                      <a:endParaRPr lang="en-GB" sz="1350" u="none" dirty="0">
                        <a:solidFill>
                          <a:schemeClr val="tx1"/>
                        </a:solidFill>
                      </a:endParaRPr>
                    </a:p>
                  </a:txBody>
                  <a:tcPr anchor="ctr">
                    <a:solidFill>
                      <a:schemeClr val="bg1"/>
                    </a:solidFill>
                  </a:tcPr>
                </a:tc>
                <a:tc gridSpan="2">
                  <a:txBody>
                    <a:bodyPr/>
                    <a:lstStyle/>
                    <a:p>
                      <a:pPr marL="0" indent="0" algn="l">
                        <a:buFont typeface="Arial" panose="020B0604020202020204" pitchFamily="34" charset="0"/>
                        <a:buNone/>
                      </a:pPr>
                      <a:r>
                        <a:rPr lang="en-GB" sz="1050" b="1" dirty="0"/>
                        <a:t>Contribute to Running an Event</a:t>
                      </a:r>
                    </a:p>
                    <a:p>
                      <a:pPr marL="171450" indent="-171450" algn="l">
                        <a:buFont typeface="Arial" panose="020B0604020202020204" pitchFamily="34" charset="0"/>
                        <a:buChar char="•"/>
                      </a:pPr>
                      <a:r>
                        <a:rPr lang="en-GB" sz="900" b="0" u="none" dirty="0">
                          <a:solidFill>
                            <a:schemeClr val="tx1"/>
                          </a:solidFill>
                        </a:rPr>
                        <a:t>Contribute to the organisation of an event</a:t>
                      </a:r>
                    </a:p>
                    <a:p>
                      <a:pPr marL="171450" indent="-171450" algn="l">
                        <a:buFont typeface="Arial" panose="020B0604020202020204" pitchFamily="34" charset="0"/>
                        <a:buChar char="•"/>
                      </a:pPr>
                      <a:r>
                        <a:rPr lang="en-GB" sz="900" b="0" u="none" dirty="0">
                          <a:solidFill>
                            <a:schemeClr val="tx1"/>
                          </a:solidFill>
                        </a:rPr>
                        <a:t>Work as part of a team to run an event. </a:t>
                      </a:r>
                    </a:p>
                  </a:txBody>
                  <a:tcPr marL="74295" marR="74295" marT="37148" marB="37148">
                    <a:solidFill>
                      <a:schemeClr val="bg1"/>
                    </a:solidFill>
                  </a:tcPr>
                </a:tc>
                <a:tc hMerge="1">
                  <a:txBody>
                    <a:bodyPr/>
                    <a:lstStyle/>
                    <a:p>
                      <a:pPr algn="ctr"/>
                      <a:endParaRPr lang="en-GB" sz="1350" u="none" dirty="0">
                        <a:solidFill>
                          <a:schemeClr val="tx1"/>
                        </a:solidFill>
                      </a:endParaRPr>
                    </a:p>
                  </a:txBody>
                  <a:tcPr anchor="ctr">
                    <a:solidFill>
                      <a:schemeClr val="bg1"/>
                    </a:solidFill>
                  </a:tcPr>
                </a:tc>
                <a:extLst>
                  <a:ext uri="{0D108BD9-81ED-4DB2-BD59-A6C34878D82A}">
                    <a16:rowId xmlns:a16="http://schemas.microsoft.com/office/drawing/2014/main" val="1567054853"/>
                  </a:ext>
                </a:extLst>
              </a:tr>
              <a:tr h="445770">
                <a:tc vMerge="1">
                  <a:txBody>
                    <a:bodyPr/>
                    <a:lstStyle/>
                    <a:p>
                      <a:pPr algn="ctr"/>
                      <a:endParaRPr lang="en-GB" sz="1200" b="1" dirty="0"/>
                    </a:p>
                  </a:txBody>
                  <a:tcPr marL="74295" marR="74295" marT="37148" marB="37148" anchor="ctr">
                    <a:solidFill>
                      <a:schemeClr val="bg1"/>
                    </a:solidFill>
                  </a:tcPr>
                </a:tc>
                <a:tc>
                  <a:txBody>
                    <a:bodyPr/>
                    <a:lstStyle/>
                    <a:p>
                      <a:pPr fontAlgn="t"/>
                      <a:r>
                        <a:rPr lang="en-GB" sz="800" b="1" i="0" dirty="0">
                          <a:effectLst/>
                          <a:latin typeface="+mn-lt"/>
                        </a:rPr>
                        <a:t>Exploring Progression Opportunities and Personal Development:</a:t>
                      </a:r>
                    </a:p>
                    <a:p>
                      <a:pPr fontAlgn="t"/>
                      <a:r>
                        <a:rPr lang="en-GB" sz="800" b="0" i="0" dirty="0">
                          <a:effectLst/>
                          <a:latin typeface="+mn-lt"/>
                        </a:rPr>
                        <a:t>Learners investigate education, training and employment opportunities within the land-based sector, identify a personal progression goal, and review their own skills, strengths and behaviours against their future aspirations.</a:t>
                      </a:r>
                    </a:p>
                  </a:txBody>
                  <a:tcPr>
                    <a:solidFill>
                      <a:schemeClr val="bg1"/>
                    </a:solidFill>
                  </a:tcPr>
                </a:tc>
                <a:tc>
                  <a:txBody>
                    <a:bodyPr/>
                    <a:lstStyle/>
                    <a:p>
                      <a:pPr algn="l"/>
                      <a:r>
                        <a:rPr lang="en-GB" sz="800" b="1" u="none" dirty="0">
                          <a:solidFill>
                            <a:schemeClr val="tx1"/>
                          </a:solidFill>
                        </a:rPr>
                        <a:t>Creating a Personal Progression Plan</a:t>
                      </a:r>
                      <a:r>
                        <a:rPr lang="en-GB" sz="800" u="none" dirty="0">
                          <a:solidFill>
                            <a:schemeClr val="tx1"/>
                          </a:solidFill>
                        </a:rPr>
                        <a:t>: Learners develop a personal progression plan outlining targets, required skills, and action steps needed to achieve their chosen goal, while reflecting on the sector skills and experiences they have gained during the course.</a:t>
                      </a:r>
                    </a:p>
                  </a:txBody>
                  <a:tcPr marL="74295" marR="74295" marT="37148" marB="37148">
                    <a:solidFill>
                      <a:schemeClr val="bg1"/>
                    </a:solidFill>
                  </a:tcPr>
                </a:tc>
                <a:tc>
                  <a:txBody>
                    <a:bodyPr/>
                    <a:lstStyle/>
                    <a:p>
                      <a:pPr algn="l"/>
                      <a:r>
                        <a:rPr lang="en-GB" sz="800" b="1" u="none" dirty="0">
                          <a:solidFill>
                            <a:schemeClr val="tx1"/>
                          </a:solidFill>
                        </a:rPr>
                        <a:t>Developing Organisational and Time Management Skills: </a:t>
                      </a:r>
                      <a:r>
                        <a:rPr lang="en-GB" sz="800" u="none" dirty="0">
                          <a:solidFill>
                            <a:schemeClr val="tx1"/>
                          </a:solidFill>
                        </a:rPr>
                        <a:t>Learners explore a range of techniques to improve organisation, including planning routines, prioritising tasks, managing time effectively and using ICT tools to support their work both in education and the workplace.</a:t>
                      </a:r>
                    </a:p>
                  </a:txBody>
                  <a:tcPr marL="74295" marR="74295" marT="37148" marB="37148">
                    <a:solidFill>
                      <a:schemeClr val="bg1"/>
                    </a:solidFill>
                  </a:tcPr>
                </a:tc>
                <a:tc>
                  <a:txBody>
                    <a:bodyPr/>
                    <a:lstStyle/>
                    <a:p>
                      <a:pPr fontAlgn="t"/>
                      <a:r>
                        <a:rPr lang="en-GB" sz="800" b="1" i="0" dirty="0">
                          <a:effectLst/>
                          <a:latin typeface="+mn-lt"/>
                        </a:rPr>
                        <a:t>Applying and Reviewing Organisational Skills</a:t>
                      </a:r>
                    </a:p>
                    <a:p>
                      <a:pPr fontAlgn="t"/>
                      <a:r>
                        <a:rPr lang="en-GB" sz="800" b="0" i="0" dirty="0">
                          <a:effectLst/>
                          <a:latin typeface="+mn-lt"/>
                        </a:rPr>
                        <a:t>Learners use organisational techniques to manage their responsibilities over a sustained period, maintain a planner, evaluate the effectiveness of their strategies and identify ways to further improve their organisation and independence.</a:t>
                      </a:r>
                    </a:p>
                  </a:txBody>
                  <a:tcPr>
                    <a:solidFill>
                      <a:schemeClr val="bg1"/>
                    </a:solidFill>
                  </a:tcPr>
                </a:tc>
                <a:tc>
                  <a:txBody>
                    <a:bodyPr/>
                    <a:lstStyle/>
                    <a:p>
                      <a:pPr algn="l"/>
                      <a:r>
                        <a:rPr lang="en-GB" sz="800" b="1" u="none" dirty="0">
                          <a:solidFill>
                            <a:schemeClr val="tx1"/>
                          </a:solidFill>
                        </a:rPr>
                        <a:t>Planning and Organising an Event: </a:t>
                      </a:r>
                      <a:r>
                        <a:rPr lang="en-GB" sz="800" u="none" dirty="0">
                          <a:solidFill>
                            <a:schemeClr val="tx1"/>
                          </a:solidFill>
                        </a:rPr>
                        <a:t>Learners explore the key factors involved in running a successful event, including roles and responsibilities, health and safety, budgeting, time management and teamwork. They contribute to event planning and develop the organisational skills needed to prepare for an event</a:t>
                      </a:r>
                      <a:r>
                        <a:rPr lang="en-GB" sz="1100" u="none" dirty="0">
                          <a:solidFill>
                            <a:schemeClr val="tx1"/>
                          </a:solidFill>
                        </a:rPr>
                        <a:t>.</a:t>
                      </a:r>
                    </a:p>
                  </a:txBody>
                  <a:tcPr marL="74295" marR="74295" marT="37148" marB="37148" anchor="ctr">
                    <a:solidFill>
                      <a:schemeClr val="bg1"/>
                    </a:solidFill>
                  </a:tcPr>
                </a:tc>
                <a:tc>
                  <a:txBody>
                    <a:bodyPr/>
                    <a:lstStyle/>
                    <a:p>
                      <a:pPr algn="l"/>
                      <a:r>
                        <a:rPr lang="en-GB" sz="800" b="1" u="none" dirty="0">
                          <a:solidFill>
                            <a:schemeClr val="tx1"/>
                          </a:solidFill>
                        </a:rPr>
                        <a:t>Working as a Team to Run an Event: </a:t>
                      </a:r>
                      <a:r>
                        <a:rPr lang="en-GB" sz="800" u="none" dirty="0">
                          <a:solidFill>
                            <a:schemeClr val="tx1"/>
                          </a:solidFill>
                        </a:rPr>
                        <a:t>Learners work collaboratively to deliver an event, taking on allocated responsibilities, communicating effectively with others, managing tasks under pressure and reflecting on their contribution to the success of the event.</a:t>
                      </a:r>
                    </a:p>
                  </a:txBody>
                  <a:tcPr marL="74295" marR="74295" marT="37148" marB="37148">
                    <a:solidFill>
                      <a:schemeClr val="bg1"/>
                    </a:solidFill>
                  </a:tcPr>
                </a:tc>
                <a:extLst>
                  <a:ext uri="{0D108BD9-81ED-4DB2-BD59-A6C34878D82A}">
                    <a16:rowId xmlns:a16="http://schemas.microsoft.com/office/drawing/2014/main" val="330183899"/>
                  </a:ext>
                </a:extLst>
              </a:tr>
              <a:tr h="292593">
                <a:tc gridSpan="7">
                  <a:txBody>
                    <a:bodyPr/>
                    <a:lstStyle/>
                    <a:p>
                      <a:r>
                        <a:rPr lang="en-GB" sz="1300" b="1" dirty="0"/>
                        <a:t>Other Subjects</a:t>
                      </a:r>
                    </a:p>
                  </a:txBody>
                  <a:tcPr marL="74295" marR="74295" marT="37148" marB="37148">
                    <a:solidFill>
                      <a:srgbClr val="DAE3F3"/>
                    </a:solidFill>
                  </a:tcPr>
                </a:tc>
                <a:tc hMerge="1">
                  <a:txBody>
                    <a:bodyPr/>
                    <a:lstStyle/>
                    <a:p>
                      <a:endParaRPr lang="en-GB" dirty="0"/>
                    </a:p>
                  </a:txBody>
                  <a:tcPr>
                    <a:solidFill>
                      <a:srgbClr val="DAE3F3"/>
                    </a:solidFill>
                  </a:tcPr>
                </a:tc>
                <a:tc hMerge="1">
                  <a:txBody>
                    <a:bodyPr/>
                    <a:lstStyle/>
                    <a:p>
                      <a:endParaRPr lang="en-GB"/>
                    </a:p>
                  </a:txBody>
                  <a:tcPr>
                    <a:solidFill>
                      <a:srgbClr val="DAE3F3"/>
                    </a:solidFill>
                  </a:tcPr>
                </a:tc>
                <a:tc hMerge="1">
                  <a:txBody>
                    <a:bodyPr/>
                    <a:lstStyle/>
                    <a:p>
                      <a:endParaRPr lang="en-GB"/>
                    </a:p>
                  </a:txBody>
                  <a:tcPr>
                    <a:solidFill>
                      <a:srgbClr val="DAE3F3"/>
                    </a:solidFill>
                  </a:tcPr>
                </a:tc>
                <a:tc hMerge="1">
                  <a:txBody>
                    <a:bodyPr/>
                    <a:lstStyle/>
                    <a:p>
                      <a:endParaRPr lang="en-GB"/>
                    </a:p>
                  </a:txBody>
                  <a:tcPr>
                    <a:solidFill>
                      <a:srgbClr val="DAE3F3"/>
                    </a:solidFill>
                  </a:tcPr>
                </a:tc>
                <a:tc hMerge="1">
                  <a:txBody>
                    <a:bodyPr/>
                    <a:lstStyle/>
                    <a:p>
                      <a:endParaRPr lang="en-GB"/>
                    </a:p>
                  </a:txBody>
                  <a:tcPr>
                    <a:solidFill>
                      <a:srgbClr val="DAE3F3"/>
                    </a:solidFill>
                  </a:tcPr>
                </a:tc>
                <a:tc hMerge="1">
                  <a:txBody>
                    <a:bodyPr/>
                    <a:lstStyle/>
                    <a:p>
                      <a:endParaRPr lang="en-GB" dirty="0"/>
                    </a:p>
                  </a:txBody>
                  <a:tcPr>
                    <a:solidFill>
                      <a:srgbClr val="DAE3F3"/>
                    </a:solidFill>
                  </a:tcPr>
                </a:tc>
                <a:extLst>
                  <a:ext uri="{0D108BD9-81ED-4DB2-BD59-A6C34878D82A}">
                    <a16:rowId xmlns:a16="http://schemas.microsoft.com/office/drawing/2014/main" val="4112016129"/>
                  </a:ext>
                </a:extLst>
              </a:tr>
              <a:tr h="396219">
                <a:tc>
                  <a:txBody>
                    <a:bodyPr/>
                    <a:lstStyle/>
                    <a:p>
                      <a:pPr algn="ctr"/>
                      <a:r>
                        <a:rPr lang="en-GB" sz="1200" b="1" dirty="0"/>
                        <a:t>Humanities </a:t>
                      </a:r>
                    </a:p>
                    <a:p>
                      <a:pPr algn="ctr"/>
                      <a:r>
                        <a:rPr lang="en-GB" sz="900" b="1" dirty="0"/>
                        <a:t>(RE, Geography, History)</a:t>
                      </a:r>
                      <a:endParaRPr lang="en-GB" sz="1300" b="1" dirty="0"/>
                    </a:p>
                  </a:txBody>
                  <a:tcPr marL="74295" marR="74295" marT="37148" marB="37148" anchor="ctr">
                    <a:no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History:</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Black History Month</a:t>
                      </a:r>
                    </a:p>
                  </a:txBody>
                  <a:tcPr marL="55721" marR="55721" marT="0" marB="0">
                    <a:no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Geography:</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Going on Holiday </a:t>
                      </a:r>
                    </a:p>
                  </a:txBody>
                  <a:tcPr marL="55721" marR="55721" marT="0" marB="0">
                    <a:no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RE:</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Christianity</a:t>
                      </a:r>
                    </a:p>
                  </a:txBody>
                  <a:tcPr marL="55721" marR="55721" marT="0" marB="0">
                    <a:no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History: </a:t>
                      </a:r>
                    </a:p>
                    <a:p>
                      <a:pPr algn="l">
                        <a:lnSpc>
                          <a:spcPct val="107000"/>
                        </a:lnSpc>
                        <a:spcAft>
                          <a:spcPts val="0"/>
                        </a:spcAft>
                      </a:pPr>
                      <a:r>
                        <a:rPr lang="en-GB" sz="1100" b="0" dirty="0">
                          <a:effectLst/>
                          <a:latin typeface="+mn-lt"/>
                          <a:ea typeface="Calibri" panose="020F0502020204030204" pitchFamily="34" charset="0"/>
                          <a:cs typeface="Times New Roman" panose="02020603050405020304" pitchFamily="18" charset="0"/>
                        </a:rPr>
                        <a:t>The History of Transport</a:t>
                      </a:r>
                    </a:p>
                  </a:txBody>
                  <a:tcPr marL="55721" marR="55721" marT="0" marB="0">
                    <a:no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Geography</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Exploring the Continent of Asia</a:t>
                      </a:r>
                    </a:p>
                  </a:txBody>
                  <a:tcPr marL="55721" marR="55721" marT="0" marB="0">
                    <a:no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RE: </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Crime and Punishment</a:t>
                      </a:r>
                    </a:p>
                  </a:txBody>
                  <a:tcPr marL="55721" marR="55721" marT="0" marB="0">
                    <a:noFill/>
                  </a:tcPr>
                </a:tc>
                <a:extLst>
                  <a:ext uri="{0D108BD9-81ED-4DB2-BD59-A6C34878D82A}">
                    <a16:rowId xmlns:a16="http://schemas.microsoft.com/office/drawing/2014/main" val="136278406"/>
                  </a:ext>
                </a:extLst>
              </a:tr>
              <a:tr h="210226">
                <a:tc rowSpan="3">
                  <a:txBody>
                    <a:bodyPr/>
                    <a:lstStyle/>
                    <a:p>
                      <a:pPr algn="ctr"/>
                      <a:r>
                        <a:rPr lang="en-GB" sz="1200" b="1" dirty="0"/>
                        <a:t>PSHE</a:t>
                      </a:r>
                    </a:p>
                    <a:p>
                      <a:pPr algn="ctr"/>
                      <a:r>
                        <a:rPr lang="en-GB" sz="1200" b="1" dirty="0"/>
                        <a:t>(The Story Project)</a:t>
                      </a:r>
                    </a:p>
                  </a:txBody>
                  <a:tcPr marL="74295" marR="74295" marT="37148" marB="37148" anchor="ctr">
                    <a:noFill/>
                  </a:tcPr>
                </a:tc>
                <a:tc gridSpan="2">
                  <a:txBody>
                    <a:bodyPr/>
                    <a:lstStyle/>
                    <a:p>
                      <a:pPr algn="ctr">
                        <a:lnSpc>
                          <a:spcPct val="107000"/>
                        </a:lnSpc>
                        <a:spcAft>
                          <a:spcPts val="800"/>
                        </a:spcAft>
                      </a:pPr>
                      <a:r>
                        <a:rPr lang="en-GB" sz="1100" b="1" dirty="0">
                          <a:solidFill>
                            <a:srgbClr val="000000"/>
                          </a:solidFill>
                          <a:effectLst/>
                          <a:latin typeface="+mn-lt"/>
                          <a:ea typeface="Aptos" panose="020B0004020202020204" pitchFamily="34" charset="0"/>
                          <a:cs typeface="Calibri" panose="020F0502020204030204" pitchFamily="34" charset="0"/>
                        </a:rPr>
                        <a:t>Core Theme: Health and Wellbeing</a:t>
                      </a:r>
                      <a:endParaRPr lang="en-GB" sz="1100" b="1" dirty="0">
                        <a:effectLst/>
                        <a:latin typeface="+mn-lt"/>
                        <a:ea typeface="Aptos" panose="020B0004020202020204" pitchFamily="34" charset="0"/>
                        <a:cs typeface="Times New Roman" panose="02020603050405020304" pitchFamily="18" charset="0"/>
                      </a:endParaRPr>
                    </a:p>
                  </a:txBody>
                  <a:tcPr marL="55721" marR="55721" marT="0" marB="0">
                    <a:noFill/>
                  </a:tcPr>
                </a:tc>
                <a:tc hMerge="1">
                  <a:txBody>
                    <a:bodyPr/>
                    <a:lstStyle/>
                    <a:p>
                      <a:pPr algn="ctr">
                        <a:lnSpc>
                          <a:spcPct val="107000"/>
                        </a:lnSpc>
                        <a:spcAft>
                          <a:spcPts val="800"/>
                        </a:spcAft>
                      </a:pPr>
                      <a:endParaRPr lang="en-GB" sz="1350" dirty="0">
                        <a:effectLst/>
                        <a:latin typeface="+mn-lt"/>
                        <a:ea typeface="Aptos" panose="020B0004020202020204" pitchFamily="34" charset="0"/>
                        <a:cs typeface="Times New Roman" panose="02020603050405020304" pitchFamily="18" charset="0"/>
                      </a:endParaRPr>
                    </a:p>
                  </a:txBody>
                  <a:tcPr marL="68580" marR="68580" marT="0" marB="0">
                    <a:noFill/>
                  </a:tcPr>
                </a:tc>
                <a:tc gridSpan="2">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b="1" dirty="0">
                          <a:solidFill>
                            <a:srgbClr val="000000"/>
                          </a:solidFill>
                          <a:effectLst/>
                          <a:latin typeface="+mn-lt"/>
                          <a:cs typeface="Calibri" panose="020F0502020204030204" pitchFamily="34" charset="0"/>
                        </a:rPr>
                        <a:t>Core Theme: Relationships</a:t>
                      </a:r>
                      <a:endParaRPr lang="en-GB" sz="1100" b="1" dirty="0">
                        <a:effectLst/>
                        <a:latin typeface="+mn-lt"/>
                        <a:cs typeface="Times New Roman" panose="02020603050405020304" pitchFamily="18" charset="0"/>
                      </a:endParaRPr>
                    </a:p>
                  </a:txBody>
                  <a:tcPr marL="55721" marR="55721" marT="0" marB="0">
                    <a:noFill/>
                  </a:tcPr>
                </a:tc>
                <a:tc hMerge="1">
                  <a:txBody>
                    <a:bodyPr/>
                    <a:lstStyle/>
                    <a:p>
                      <a:endParaRPr dirty="0"/>
                    </a:p>
                  </a:txBody>
                  <a:tcPr marL="68580" marR="68580" marT="0" marB="0">
                    <a:noFill/>
                  </a:tcPr>
                </a:tc>
                <a:tc gridSpan="2">
                  <a:txBody>
                    <a:bodyPr/>
                    <a:lstStyle/>
                    <a:p>
                      <a:pPr algn="ctr">
                        <a:lnSpc>
                          <a:spcPct val="107000"/>
                        </a:lnSpc>
                        <a:spcAft>
                          <a:spcPts val="800"/>
                        </a:spcAft>
                      </a:pPr>
                      <a:r>
                        <a:rPr lang="en-GB" sz="1100" b="1" dirty="0">
                          <a:solidFill>
                            <a:srgbClr val="000000"/>
                          </a:solidFill>
                          <a:effectLst/>
                          <a:latin typeface="+mn-lt"/>
                          <a:cs typeface="Calibri" panose="020F0502020204030204" pitchFamily="34" charset="0"/>
                        </a:rPr>
                        <a:t>Core Theme: Living in the Wider World</a:t>
                      </a:r>
                      <a:endParaRPr lang="en-GB" sz="1100" b="1" dirty="0">
                        <a:effectLst/>
                        <a:latin typeface="+mn-lt"/>
                        <a:cs typeface="Times New Roman" panose="02020603050405020304" pitchFamily="18" charset="0"/>
                      </a:endParaRPr>
                    </a:p>
                  </a:txBody>
                  <a:tcPr marL="55721" marR="55721" marT="0" marB="0">
                    <a:noFill/>
                  </a:tcPr>
                </a:tc>
                <a:tc hMerge="1">
                  <a:txBody>
                    <a:bodyPr/>
                    <a:lstStyle/>
                    <a:p>
                      <a:endParaRPr dirty="0"/>
                    </a:p>
                  </a:txBody>
                  <a:tcPr marL="68580" marR="68580" marT="0" marB="0">
                    <a:noFill/>
                  </a:tcPr>
                </a:tc>
                <a:extLst>
                  <a:ext uri="{0D108BD9-81ED-4DB2-BD59-A6C34878D82A}">
                    <a16:rowId xmlns:a16="http://schemas.microsoft.com/office/drawing/2014/main" val="3452092049"/>
                  </a:ext>
                </a:extLst>
              </a:tr>
              <a:tr h="1188720">
                <a:tc vMerge="1">
                  <a:txBody>
                    <a:bodyPr/>
                    <a:lstStyle/>
                    <a:p>
                      <a:pPr algn="ctr"/>
                      <a:endParaRPr lang="en-GB" sz="1500" b="1" dirty="0"/>
                    </a:p>
                  </a:txBody>
                  <a:tcPr anchor="ctr">
                    <a:noFill/>
                  </a:tcPr>
                </a:tc>
                <a:tc>
                  <a:txBody>
                    <a:bodyPr/>
                    <a:lstStyle/>
                    <a:p>
                      <a:r>
                        <a:rPr lang="en-GB" sz="1000" kern="1200" dirty="0">
                          <a:solidFill>
                            <a:schemeClr val="tx1"/>
                          </a:solidFill>
                          <a:effectLst/>
                          <a:latin typeface="+mn-lt"/>
                          <a:ea typeface="+mn-ea"/>
                          <a:cs typeface="+mn-cs"/>
                        </a:rPr>
                        <a:t>Yr 10 – The Colour Thief </a:t>
                      </a:r>
                    </a:p>
                    <a:p>
                      <a:r>
                        <a:rPr lang="en-GB" sz="1000" kern="1200" dirty="0">
                          <a:solidFill>
                            <a:schemeClr val="tx1"/>
                          </a:solidFill>
                          <a:effectLst/>
                          <a:latin typeface="+mn-lt"/>
                          <a:ea typeface="+mn-ea"/>
                          <a:cs typeface="+mn-cs"/>
                        </a:rPr>
                        <a:t>(The Story Project)</a:t>
                      </a:r>
                    </a:p>
                  </a:txBody>
                  <a:tcPr marL="74295" marR="74295" marT="37148" marB="37148">
                    <a:noFill/>
                  </a:tcPr>
                </a:tc>
                <a:tc>
                  <a:txBody>
                    <a:bodyPr/>
                    <a:lstStyle/>
                    <a:p>
                      <a:pPr algn="ctr"/>
                      <a:r>
                        <a:rPr lang="en-GB" sz="900" dirty="0">
                          <a:latin typeface="+mn-lt"/>
                        </a:rPr>
                        <a:t>NSPCC Speak Out, Stay Safe programme, not addressed through The Story Project</a:t>
                      </a:r>
                    </a:p>
                  </a:txBody>
                  <a:tcPr marL="74295" marR="74295" marT="37148" marB="37148">
                    <a:noFill/>
                  </a:tcPr>
                </a:tc>
                <a:tc>
                  <a:txBody>
                    <a:bodyPr/>
                    <a:lstStyle/>
                    <a:p>
                      <a:pPr algn="l"/>
                      <a:r>
                        <a:rPr lang="en-GB" sz="1000" dirty="0">
                          <a:latin typeface="+mn-lt"/>
                        </a:rPr>
                        <a:t>Yr 10 – Ritu Weds Chandi (The Story Project) </a:t>
                      </a:r>
                    </a:p>
                    <a:p>
                      <a:pPr algn="ctr"/>
                      <a:endParaRPr lang="en-GB" sz="1100" dirty="0">
                        <a:latin typeface="+mn-lt"/>
                      </a:endParaRPr>
                    </a:p>
                  </a:txBody>
                  <a:tcPr marL="74295" marR="74295" marT="37148" marB="37148">
                    <a:noFill/>
                  </a:tcPr>
                </a:tc>
                <a:tc>
                  <a:txBody>
                    <a:bodyPr/>
                    <a:lstStyle/>
                    <a:p>
                      <a:pPr marL="171450" indent="-171450" algn="l">
                        <a:buFont typeface="Arial" panose="020B0604020202020204" pitchFamily="34" charset="0"/>
                        <a:buChar char="•"/>
                      </a:pPr>
                      <a:r>
                        <a:rPr lang="en-GB" sz="800" dirty="0">
                          <a:latin typeface="+mn-lt"/>
                        </a:rPr>
                        <a:t>Sexual health and contraception</a:t>
                      </a:r>
                    </a:p>
                    <a:p>
                      <a:pPr marL="171450" indent="-171450" algn="l">
                        <a:buFont typeface="Arial" panose="020B0604020202020204" pitchFamily="34" charset="0"/>
                        <a:buChar char="•"/>
                      </a:pPr>
                      <a:r>
                        <a:rPr lang="en-GB" sz="800" dirty="0">
                          <a:latin typeface="+mn-lt"/>
                        </a:rPr>
                        <a:t>Online relationships and digital safety</a:t>
                      </a:r>
                    </a:p>
                    <a:p>
                      <a:pPr marL="171450" indent="-171450" algn="l">
                        <a:buFont typeface="Arial" panose="020B0604020202020204" pitchFamily="34" charset="0"/>
                        <a:buChar char="•"/>
                      </a:pPr>
                      <a:r>
                        <a:rPr lang="en-GB" sz="800" dirty="0">
                          <a:latin typeface="+mn-lt"/>
                        </a:rPr>
                        <a:t>Exploitation, harassment and abuse</a:t>
                      </a:r>
                    </a:p>
                    <a:p>
                      <a:pPr marL="171450" indent="-171450" algn="l">
                        <a:buFont typeface="Arial" panose="020B0604020202020204" pitchFamily="34" charset="0"/>
                        <a:buChar char="•"/>
                      </a:pPr>
                      <a:r>
                        <a:rPr lang="en-GB" sz="800" dirty="0">
                          <a:latin typeface="+mn-lt"/>
                        </a:rPr>
                        <a:t>Equality, diversity and discrimination </a:t>
                      </a:r>
                    </a:p>
                    <a:p>
                      <a:pPr algn="ctr"/>
                      <a:endParaRPr lang="en-GB" sz="800" dirty="0">
                        <a:latin typeface="+mn-lt"/>
                      </a:endParaRPr>
                    </a:p>
                  </a:txBody>
                  <a:tcPr marL="74295" marR="74295" marT="37148" marB="37148">
                    <a:noFill/>
                  </a:tcPr>
                </a:tc>
                <a:tc>
                  <a:txBody>
                    <a:bodyPr/>
                    <a:lstStyle/>
                    <a:p>
                      <a:pPr algn="l"/>
                      <a:r>
                        <a:rPr lang="en-GB" sz="1000" kern="1200" dirty="0">
                          <a:solidFill>
                            <a:schemeClr val="tx1"/>
                          </a:solidFill>
                          <a:effectLst/>
                          <a:latin typeface="+mn-lt"/>
                          <a:ea typeface="+mn-ea"/>
                          <a:cs typeface="+mn-cs"/>
                        </a:rPr>
                        <a:t>Yr 10 – Pizza Face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endParaRPr lang="en-GB" sz="1000" kern="1200" dirty="0">
                        <a:solidFill>
                          <a:schemeClr val="tx1"/>
                        </a:solidFill>
                        <a:effectLst/>
                        <a:latin typeface="+mn-lt"/>
                        <a:ea typeface="+mn-ea"/>
                        <a:cs typeface="+mn-cs"/>
                      </a:endParaRPr>
                    </a:p>
                    <a:p>
                      <a:pPr algn="l"/>
                      <a:endParaRPr lang="en-GB" sz="1000" dirty="0">
                        <a:latin typeface="+mn-lt"/>
                      </a:endParaRPr>
                    </a:p>
                  </a:txBody>
                  <a:tcPr marL="74295" marR="74295" marT="37148" marB="37148">
                    <a:noFill/>
                  </a:tcPr>
                </a:tc>
                <a:tc>
                  <a:txBody>
                    <a:bodyPr/>
                    <a:lstStyle/>
                    <a:p>
                      <a:pPr marL="171450" indent="-171450">
                        <a:buFont typeface="Arial" panose="020B0604020202020204" pitchFamily="34" charset="0"/>
                        <a:buChar char="•"/>
                      </a:pPr>
                      <a:r>
                        <a:rPr lang="en-GB" sz="800" kern="1200" dirty="0">
                          <a:solidFill>
                            <a:schemeClr val="tx1"/>
                          </a:solidFill>
                          <a:effectLst/>
                          <a:latin typeface="+mn-lt"/>
                          <a:ea typeface="+mn-ea"/>
                          <a:cs typeface="+mn-cs"/>
                        </a:rPr>
                        <a:t>Drugs, alcohol and risk taking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Financial literacy and money management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Careers, employability and future planning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Rights, responsibilities and the law </a:t>
                      </a:r>
                    </a:p>
                    <a:p>
                      <a:pPr algn="ctr"/>
                      <a:endParaRPr lang="en-GB" sz="800" dirty="0">
                        <a:latin typeface="+mn-lt"/>
                      </a:endParaRPr>
                    </a:p>
                  </a:txBody>
                  <a:tcPr marL="74295" marR="74295" marT="37148" marB="37148">
                    <a:noFill/>
                  </a:tcPr>
                </a:tc>
                <a:extLst>
                  <a:ext uri="{0D108BD9-81ED-4DB2-BD59-A6C34878D82A}">
                    <a16:rowId xmlns:a16="http://schemas.microsoft.com/office/drawing/2014/main" val="2837232771"/>
                  </a:ext>
                </a:extLst>
              </a:tr>
              <a:tr h="1300163">
                <a:tc vMerge="1">
                  <a:txBody>
                    <a:bodyPr/>
                    <a:lstStyle/>
                    <a:p>
                      <a:pPr algn="ctr"/>
                      <a:endParaRPr lang="en-GB" sz="1500" b="1" dirty="0"/>
                    </a:p>
                  </a:txBody>
                  <a:tcPr anchor="c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Yr 11 – Sunny Side Up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(The Story Project) </a:t>
                      </a:r>
                    </a:p>
                    <a:p>
                      <a:pPr algn="ctr"/>
                      <a:endParaRPr lang="en-GB" sz="1100" dirty="0">
                        <a:latin typeface="+mn-lt"/>
                      </a:endParaRPr>
                    </a:p>
                  </a:txBody>
                  <a:tcPr marL="74295" marR="74295" marT="37148" marB="37148">
                    <a:noFill/>
                  </a:tcPr>
                </a:tc>
                <a:tc>
                  <a:txBody>
                    <a:bodyPr/>
                    <a:lstStyle/>
                    <a:p>
                      <a:pPr algn="ctr"/>
                      <a:r>
                        <a:rPr lang="en-GB" sz="900" kern="1200" dirty="0">
                          <a:solidFill>
                            <a:schemeClr val="tx1"/>
                          </a:solidFill>
                          <a:effectLst/>
                          <a:latin typeface="+mn-lt"/>
                          <a:ea typeface="+mn-ea"/>
                          <a:cs typeface="+mn-cs"/>
                        </a:rPr>
                        <a:t>NSPCC Speak Out, Stay Safe programme, not addressed through </a:t>
                      </a:r>
                      <a:r>
                        <a:rPr lang="en-GB" sz="900" i="1" kern="1200" dirty="0">
                          <a:solidFill>
                            <a:schemeClr val="tx1"/>
                          </a:solidFill>
                          <a:effectLst/>
                          <a:latin typeface="+mn-lt"/>
                          <a:ea typeface="+mn-ea"/>
                          <a:cs typeface="+mn-cs"/>
                        </a:rPr>
                        <a:t>The Story Project</a:t>
                      </a:r>
                      <a:endParaRPr lang="en-GB" sz="900" dirty="0">
                        <a:latin typeface="+mn-lt"/>
                      </a:endParaRPr>
                    </a:p>
                  </a:txBody>
                  <a:tcPr marL="74295" marR="74295" marT="37148" marB="37148">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Yr 11 – Making a Baby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latin typeface="+mn-lt"/>
                      </a:endParaRPr>
                    </a:p>
                    <a:p>
                      <a:pPr algn="ctr"/>
                      <a:endParaRPr lang="en-GB" sz="1100" dirty="0">
                        <a:latin typeface="+mn-lt"/>
                      </a:endParaRPr>
                    </a:p>
                  </a:txBody>
                  <a:tcPr marL="74295" marR="74295" marT="37148" marB="37148">
                    <a:noFill/>
                  </a:tcPr>
                </a:tc>
                <a:tc>
                  <a:txBody>
                    <a:bodyPr/>
                    <a:lstStyle/>
                    <a:p>
                      <a:pPr marL="171450" indent="-171450" algn="l">
                        <a:buFont typeface="Arial" panose="020B0604020202020204" pitchFamily="34" charset="0"/>
                        <a:buChar char="•"/>
                      </a:pPr>
                      <a:r>
                        <a:rPr lang="en-GB" sz="900" dirty="0">
                          <a:latin typeface="+mn-lt"/>
                        </a:rPr>
                        <a:t>Sexual health and contraception</a:t>
                      </a:r>
                    </a:p>
                    <a:p>
                      <a:pPr marL="171450" indent="-171450" algn="l">
                        <a:buFont typeface="Arial" panose="020B0604020202020204" pitchFamily="34" charset="0"/>
                        <a:buChar char="•"/>
                      </a:pPr>
                      <a:r>
                        <a:rPr lang="en-GB" sz="900" dirty="0">
                          <a:latin typeface="+mn-lt"/>
                        </a:rPr>
                        <a:t>Relationship abuse and exploitation</a:t>
                      </a:r>
                    </a:p>
                    <a:p>
                      <a:pPr marL="171450" indent="-171450" algn="l">
                        <a:buFont typeface="Arial" panose="020B0604020202020204" pitchFamily="34" charset="0"/>
                        <a:buChar char="•"/>
                      </a:pPr>
                      <a:r>
                        <a:rPr lang="en-GB" sz="900" dirty="0">
                          <a:latin typeface="+mn-lt"/>
                        </a:rPr>
                        <a:t>Substance awareness and risk management </a:t>
                      </a:r>
                    </a:p>
                    <a:p>
                      <a:pPr marL="171450" indent="-171450" algn="l">
                        <a:buFont typeface="Arial" panose="020B0604020202020204" pitchFamily="34" charset="0"/>
                        <a:buChar char="•"/>
                      </a:pPr>
                      <a:r>
                        <a:rPr lang="en-GB" sz="900" dirty="0">
                          <a:latin typeface="+mn-lt"/>
                        </a:rPr>
                        <a:t>Personal safety and independent decision-making</a:t>
                      </a:r>
                    </a:p>
                  </a:txBody>
                  <a:tcPr marL="74295" marR="74295" marT="37148" marB="37148">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Yr 11 – Finding my Voice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endParaRPr lang="en-GB" sz="1000" kern="1200" dirty="0">
                        <a:solidFill>
                          <a:schemeClr val="tx1"/>
                        </a:solidFill>
                        <a:effectLst/>
                        <a:latin typeface="+mn-lt"/>
                        <a:ea typeface="+mn-ea"/>
                        <a:cs typeface="+mn-cs"/>
                      </a:endParaRPr>
                    </a:p>
                    <a:p>
                      <a:pPr algn="l"/>
                      <a:endParaRPr lang="en-GB" sz="1000" dirty="0">
                        <a:latin typeface="+mn-lt"/>
                      </a:endParaRPr>
                    </a:p>
                  </a:txBody>
                  <a:tcPr marL="74295" marR="74295" marT="37148" marB="37148">
                    <a:noFill/>
                  </a:tcPr>
                </a:tc>
                <a:tc>
                  <a:txBody>
                    <a:bodyPr/>
                    <a:lstStyle/>
                    <a:p>
                      <a:pPr marL="171450" indent="-171450" algn="l">
                        <a:buFont typeface="Arial" panose="020B0604020202020204" pitchFamily="34" charset="0"/>
                        <a:buChar char="•"/>
                      </a:pPr>
                      <a:r>
                        <a:rPr lang="en-GB" sz="800" dirty="0">
                          <a:latin typeface="+mn-lt"/>
                        </a:rPr>
                        <a:t>Careers and employability skills</a:t>
                      </a:r>
                    </a:p>
                    <a:p>
                      <a:pPr marL="171450" indent="-171450" algn="l">
                        <a:buFont typeface="Arial" panose="020B0604020202020204" pitchFamily="34" charset="0"/>
                        <a:buChar char="•"/>
                      </a:pPr>
                      <a:r>
                        <a:rPr lang="en-GB" sz="800" dirty="0">
                          <a:latin typeface="+mn-lt"/>
                        </a:rPr>
                        <a:t>Financial literacy and budgeting </a:t>
                      </a:r>
                    </a:p>
                    <a:p>
                      <a:pPr marL="171450" indent="-171450" algn="l">
                        <a:buFont typeface="Arial" panose="020B0604020202020204" pitchFamily="34" charset="0"/>
                        <a:buChar char="•"/>
                      </a:pPr>
                      <a:r>
                        <a:rPr lang="en-GB" sz="800" dirty="0">
                          <a:latin typeface="+mn-lt"/>
                        </a:rPr>
                        <a:t>Independent living and adulthood</a:t>
                      </a:r>
                    </a:p>
                    <a:p>
                      <a:pPr algn="ctr"/>
                      <a:endParaRPr lang="en-GB" sz="800" dirty="0">
                        <a:latin typeface="+mn-lt"/>
                      </a:endParaRPr>
                    </a:p>
                  </a:txBody>
                  <a:tcPr marL="74295" marR="74295" marT="37148" marB="37148">
                    <a:noFill/>
                  </a:tcPr>
                </a:tc>
                <a:extLst>
                  <a:ext uri="{0D108BD9-81ED-4DB2-BD59-A6C34878D82A}">
                    <a16:rowId xmlns:a16="http://schemas.microsoft.com/office/drawing/2014/main" val="3376828877"/>
                  </a:ext>
                </a:extLst>
              </a:tr>
            </a:tbl>
          </a:graphicData>
        </a:graphic>
      </p:graphicFrame>
      <p:sp>
        <p:nvSpPr>
          <p:cNvPr id="2" name="Rectangle 1">
            <a:extLst>
              <a:ext uri="{FF2B5EF4-FFF2-40B4-BE49-F238E27FC236}">
                <a16:creationId xmlns:a16="http://schemas.microsoft.com/office/drawing/2014/main" id="{E06E6B10-DC10-1346-92DD-5C99294B4967}"/>
              </a:ext>
            </a:extLst>
          </p:cNvPr>
          <p:cNvSpPr/>
          <p:nvPr/>
        </p:nvSpPr>
        <p:spPr>
          <a:xfrm>
            <a:off x="1238250" y="0"/>
            <a:ext cx="7429500" cy="317459"/>
          </a:xfrm>
          <a:prstGeom prst="rect">
            <a:avLst/>
          </a:prstGeom>
        </p:spPr>
        <p:txBody>
          <a:bodyPr wrap="square">
            <a:spAutoFit/>
          </a:bodyPr>
          <a:lstStyle/>
          <a:p>
            <a:pPr algn="ctr">
              <a:spcAft>
                <a:spcPts val="488"/>
              </a:spcAft>
            </a:pPr>
            <a:r>
              <a:rPr lang="en-GB" sz="1463" b="1" u="sng" dirty="0">
                <a:solidFill>
                  <a:srgbClr val="000000"/>
                </a:solidFill>
                <a:ea typeface="Calibri" panose="020F0502020204030204" pitchFamily="34" charset="0"/>
              </a:rPr>
              <a:t>Key Stage 4 Curriculum Map: Formal pathway</a:t>
            </a:r>
            <a:endParaRPr lang="en-GB" sz="2438" b="1" u="sng" dirty="0">
              <a:solidFill>
                <a:srgbClr val="FF1F64"/>
              </a:solidFill>
              <a:ea typeface="Calibri" panose="020F0502020204030204" pitchFamily="34" charset="0"/>
            </a:endParaRPr>
          </a:p>
        </p:txBody>
      </p:sp>
    </p:spTree>
    <p:extLst>
      <p:ext uri="{BB962C8B-B14F-4D97-AF65-F5344CB8AC3E}">
        <p14:creationId xmlns:p14="http://schemas.microsoft.com/office/powerpoint/2010/main" val="1693872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0224760B-A366-475C-9BAC-2C657CC63B24}"/>
              </a:ext>
            </a:extLst>
          </p:cNvPr>
          <p:cNvGraphicFramePr>
            <a:graphicFrameLocks noGrp="1"/>
          </p:cNvGraphicFramePr>
          <p:nvPr>
            <p:extLst>
              <p:ext uri="{D42A27DB-BD31-4B8C-83A1-F6EECF244321}">
                <p14:modId xmlns:p14="http://schemas.microsoft.com/office/powerpoint/2010/main" val="1800944033"/>
              </p:ext>
            </p:extLst>
          </p:nvPr>
        </p:nvGraphicFramePr>
        <p:xfrm>
          <a:off x="-1" y="478465"/>
          <a:ext cx="9906001" cy="27637976"/>
        </p:xfrm>
        <a:graphic>
          <a:graphicData uri="http://schemas.openxmlformats.org/drawingml/2006/table">
            <a:tbl>
              <a:tblPr firstRow="1" bandRow="1">
                <a:tableStyleId>{BC89EF96-8CEA-46FF-86C4-4CE0E7609802}</a:tableStyleId>
              </a:tblPr>
              <a:tblGrid>
                <a:gridCol w="1415143">
                  <a:extLst>
                    <a:ext uri="{9D8B030D-6E8A-4147-A177-3AD203B41FA5}">
                      <a16:colId xmlns:a16="http://schemas.microsoft.com/office/drawing/2014/main" val="3340256213"/>
                    </a:ext>
                  </a:extLst>
                </a:gridCol>
                <a:gridCol w="1415143">
                  <a:extLst>
                    <a:ext uri="{9D8B030D-6E8A-4147-A177-3AD203B41FA5}">
                      <a16:colId xmlns:a16="http://schemas.microsoft.com/office/drawing/2014/main" val="3260752408"/>
                    </a:ext>
                  </a:extLst>
                </a:gridCol>
                <a:gridCol w="1415143">
                  <a:extLst>
                    <a:ext uri="{9D8B030D-6E8A-4147-A177-3AD203B41FA5}">
                      <a16:colId xmlns:a16="http://schemas.microsoft.com/office/drawing/2014/main" val="363345038"/>
                    </a:ext>
                  </a:extLst>
                </a:gridCol>
                <a:gridCol w="1415143">
                  <a:extLst>
                    <a:ext uri="{9D8B030D-6E8A-4147-A177-3AD203B41FA5}">
                      <a16:colId xmlns:a16="http://schemas.microsoft.com/office/drawing/2014/main" val="1183885922"/>
                    </a:ext>
                  </a:extLst>
                </a:gridCol>
                <a:gridCol w="1415143">
                  <a:extLst>
                    <a:ext uri="{9D8B030D-6E8A-4147-A177-3AD203B41FA5}">
                      <a16:colId xmlns:a16="http://schemas.microsoft.com/office/drawing/2014/main" val="3910190036"/>
                    </a:ext>
                  </a:extLst>
                </a:gridCol>
                <a:gridCol w="1415143">
                  <a:extLst>
                    <a:ext uri="{9D8B030D-6E8A-4147-A177-3AD203B41FA5}">
                      <a16:colId xmlns:a16="http://schemas.microsoft.com/office/drawing/2014/main" val="1484064003"/>
                    </a:ext>
                  </a:extLst>
                </a:gridCol>
                <a:gridCol w="1415143">
                  <a:extLst>
                    <a:ext uri="{9D8B030D-6E8A-4147-A177-3AD203B41FA5}">
                      <a16:colId xmlns:a16="http://schemas.microsoft.com/office/drawing/2014/main" val="663795535"/>
                    </a:ext>
                  </a:extLst>
                </a:gridCol>
              </a:tblGrid>
              <a:tr h="371475">
                <a:tc>
                  <a:txBody>
                    <a:bodyPr/>
                    <a:lstStyle/>
                    <a:p>
                      <a:pPr algn="ctr"/>
                      <a:r>
                        <a:rPr lang="en-GB" sz="2000" dirty="0">
                          <a:latin typeface="+mn-lt"/>
                        </a:rPr>
                        <a:t>Cycle 1</a:t>
                      </a:r>
                    </a:p>
                  </a:txBody>
                  <a:tcPr marL="74295" marR="74295" marT="37148" marB="37148" anchor="ctr"/>
                </a:tc>
                <a:tc>
                  <a:txBody>
                    <a:bodyPr/>
                    <a:lstStyle/>
                    <a:p>
                      <a:pPr algn="ctr"/>
                      <a:r>
                        <a:rPr lang="en-GB" sz="1200" dirty="0">
                          <a:latin typeface="+mn-lt"/>
                        </a:rPr>
                        <a:t>Autumn 1</a:t>
                      </a:r>
                    </a:p>
                  </a:txBody>
                  <a:tcPr marL="74295" marR="74295" marT="37148" marB="37148" anchor="ctr"/>
                </a:tc>
                <a:tc>
                  <a:txBody>
                    <a:bodyPr/>
                    <a:lstStyle/>
                    <a:p>
                      <a:pPr algn="ctr"/>
                      <a:r>
                        <a:rPr lang="en-GB" sz="1200" dirty="0">
                          <a:latin typeface="+mn-lt"/>
                        </a:rPr>
                        <a:t>Autumn 2</a:t>
                      </a:r>
                    </a:p>
                  </a:txBody>
                  <a:tcPr marL="74295" marR="74295" marT="37148" marB="37148" anchor="ctr"/>
                </a:tc>
                <a:tc>
                  <a:txBody>
                    <a:bodyPr/>
                    <a:lstStyle/>
                    <a:p>
                      <a:pPr algn="ctr"/>
                      <a:r>
                        <a:rPr lang="en-GB" sz="1200" dirty="0">
                          <a:latin typeface="+mn-lt"/>
                        </a:rPr>
                        <a:t>Spring 1</a:t>
                      </a:r>
                    </a:p>
                  </a:txBody>
                  <a:tcPr marL="74295" marR="74295" marT="37148" marB="37148" anchor="ctr"/>
                </a:tc>
                <a:tc>
                  <a:txBody>
                    <a:bodyPr/>
                    <a:lstStyle/>
                    <a:p>
                      <a:pPr algn="ctr"/>
                      <a:r>
                        <a:rPr lang="en-GB" sz="1200" dirty="0">
                          <a:latin typeface="+mn-lt"/>
                        </a:rPr>
                        <a:t>Spring 2</a:t>
                      </a:r>
                    </a:p>
                  </a:txBody>
                  <a:tcPr marL="74295" marR="74295" marT="37148" marB="37148" anchor="ctr"/>
                </a:tc>
                <a:tc>
                  <a:txBody>
                    <a:bodyPr/>
                    <a:lstStyle/>
                    <a:p>
                      <a:pPr algn="ctr"/>
                      <a:r>
                        <a:rPr lang="en-GB" sz="1200" dirty="0">
                          <a:latin typeface="+mn-lt"/>
                        </a:rPr>
                        <a:t>Summer 1</a:t>
                      </a:r>
                    </a:p>
                  </a:txBody>
                  <a:tcPr marL="74295" marR="74295" marT="37148" marB="37148" anchor="ctr"/>
                </a:tc>
                <a:tc>
                  <a:txBody>
                    <a:bodyPr/>
                    <a:lstStyle/>
                    <a:p>
                      <a:pPr algn="ctr"/>
                      <a:r>
                        <a:rPr lang="en-GB" sz="1200" dirty="0">
                          <a:latin typeface="+mn-lt"/>
                        </a:rPr>
                        <a:t>Summer 2</a:t>
                      </a:r>
                    </a:p>
                  </a:txBody>
                  <a:tcPr marL="74295" marR="74295" marT="37148" marB="37148" anchor="ctr"/>
                </a:tc>
                <a:extLst>
                  <a:ext uri="{0D108BD9-81ED-4DB2-BD59-A6C34878D82A}">
                    <a16:rowId xmlns:a16="http://schemas.microsoft.com/office/drawing/2014/main" val="3442045256"/>
                  </a:ext>
                </a:extLst>
              </a:tr>
              <a:tr h="272415">
                <a:tc gridSpan="7">
                  <a:txBody>
                    <a:bodyPr/>
                    <a:lstStyle/>
                    <a:p>
                      <a:r>
                        <a:rPr lang="en-GB" sz="1300" b="1" dirty="0">
                          <a:latin typeface="+mn-lt"/>
                        </a:rPr>
                        <a:t>ASDAN (Personal Progress Awards) supported by the Power of Reading  and our Maths Semi Formal Curriculum</a:t>
                      </a:r>
                    </a:p>
                  </a:txBody>
                  <a:tcPr marL="74295" marR="74295" marT="37148" marB="37148">
                    <a:solidFill>
                      <a:srgbClr val="DAE3F3"/>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extLst>
                  <a:ext uri="{0D108BD9-81ED-4DB2-BD59-A6C34878D82A}">
                    <a16:rowId xmlns:a16="http://schemas.microsoft.com/office/drawing/2014/main" val="2780832576"/>
                  </a:ext>
                </a:extLst>
              </a:tr>
              <a:tr h="408623">
                <a:tc>
                  <a:txBody>
                    <a:bodyPr/>
                    <a:lstStyle/>
                    <a:p>
                      <a:pPr algn="ctr"/>
                      <a:r>
                        <a:rPr lang="en-GB" sz="1200" b="1" dirty="0">
                          <a:latin typeface="+mn-lt"/>
                        </a:rPr>
                        <a:t>English</a:t>
                      </a:r>
                    </a:p>
                  </a:txBody>
                  <a:tcPr marL="74295" marR="74295" marT="37148" marB="37148" anchor="ctr">
                    <a:solidFill>
                      <a:schemeClr val="bg1"/>
                    </a:solidFill>
                  </a:tcPr>
                </a:tc>
                <a:tc>
                  <a:txBody>
                    <a:bodyPr/>
                    <a:lstStyle/>
                    <a:p>
                      <a:pPr algn="ctr"/>
                      <a:r>
                        <a:rPr lang="en-GB" sz="1100" dirty="0">
                          <a:latin typeface="+mn-lt"/>
                        </a:rPr>
                        <a:t>Stories from Around the World</a:t>
                      </a:r>
                    </a:p>
                  </a:txBody>
                  <a:tcPr marL="74295" marR="74295" marT="37148" marB="37148">
                    <a:solidFill>
                      <a:schemeClr val="bg1"/>
                    </a:solidFill>
                  </a:tcPr>
                </a:tc>
                <a:tc>
                  <a:txBody>
                    <a:bodyPr/>
                    <a:lstStyle/>
                    <a:p>
                      <a:pPr algn="ctr"/>
                      <a:r>
                        <a:rPr lang="en-GB" sz="1100" dirty="0">
                          <a:latin typeface="+mn-lt"/>
                        </a:rPr>
                        <a:t>Adventure Stories</a:t>
                      </a:r>
                    </a:p>
                  </a:txBody>
                  <a:tcPr marL="74295" marR="74295" marT="37148" marB="37148">
                    <a:solidFill>
                      <a:schemeClr val="bg1"/>
                    </a:solidFill>
                  </a:tcPr>
                </a:tc>
                <a:tc>
                  <a:txBody>
                    <a:bodyPr/>
                    <a:lstStyle/>
                    <a:p>
                      <a:pPr algn="ctr"/>
                      <a:r>
                        <a:rPr lang="en-GB" sz="1100" dirty="0">
                          <a:latin typeface="+mn-lt"/>
                        </a:rPr>
                        <a:t>Poetry</a:t>
                      </a:r>
                    </a:p>
                  </a:txBody>
                  <a:tcPr marL="74295" marR="74295" marT="37148" marB="37148">
                    <a:solidFill>
                      <a:schemeClr val="bg1"/>
                    </a:solidFill>
                  </a:tcPr>
                </a:tc>
                <a:tc>
                  <a:txBody>
                    <a:bodyPr/>
                    <a:lstStyle/>
                    <a:p>
                      <a:pPr algn="ctr"/>
                      <a:r>
                        <a:rPr lang="en-GB" sz="1100" dirty="0">
                          <a:latin typeface="+mn-lt"/>
                        </a:rPr>
                        <a:t>Emotions through Non-fiction Stories</a:t>
                      </a:r>
                    </a:p>
                  </a:txBody>
                  <a:tcPr marL="74295" marR="74295" marT="37148" marB="37148">
                    <a:solidFill>
                      <a:schemeClr val="bg1"/>
                    </a:solidFill>
                  </a:tcPr>
                </a:tc>
                <a:tc>
                  <a:txBody>
                    <a:bodyPr/>
                    <a:lstStyle/>
                    <a:p>
                      <a:pPr algn="ctr"/>
                      <a:r>
                        <a:rPr lang="en-GB" sz="1100" dirty="0">
                          <a:latin typeface="+mn-lt"/>
                        </a:rPr>
                        <a:t>Reimagined classic stories</a:t>
                      </a:r>
                    </a:p>
                  </a:txBody>
                  <a:tcPr marL="74295" marR="74295" marT="37148" marB="37148">
                    <a:solidFill>
                      <a:schemeClr val="bg1"/>
                    </a:solidFill>
                  </a:tcPr>
                </a:tc>
                <a:tc>
                  <a:txBody>
                    <a:bodyPr/>
                    <a:lstStyle/>
                    <a:p>
                      <a:pPr algn="ctr"/>
                      <a:r>
                        <a:rPr lang="en-GB" sz="1100" dirty="0">
                          <a:latin typeface="+mn-lt"/>
                        </a:rPr>
                        <a:t>News and Media</a:t>
                      </a:r>
                    </a:p>
                  </a:txBody>
                  <a:tcPr marL="74295" marR="74295" marT="37148" marB="37148">
                    <a:solidFill>
                      <a:schemeClr val="bg1"/>
                    </a:solidFill>
                  </a:tcPr>
                </a:tc>
                <a:extLst>
                  <a:ext uri="{0D108BD9-81ED-4DB2-BD59-A6C34878D82A}">
                    <a16:rowId xmlns:a16="http://schemas.microsoft.com/office/drawing/2014/main" val="2855998141"/>
                  </a:ext>
                </a:extLst>
              </a:tr>
              <a:tr h="1485900">
                <a:tc>
                  <a:txBody>
                    <a:bodyPr/>
                    <a:lstStyle/>
                    <a:p>
                      <a:pPr algn="ctr"/>
                      <a:r>
                        <a:rPr lang="en-GB" sz="1200" b="1" dirty="0">
                          <a:latin typeface="+mn-lt"/>
                        </a:rPr>
                        <a:t>Maths</a:t>
                      </a:r>
                    </a:p>
                  </a:txBody>
                  <a:tcPr marL="74295" marR="74295" marT="37148" marB="37148" anchor="ctr">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 Number Systems </a:t>
                      </a: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U2: Pattern Spotting </a:t>
                      </a:r>
                      <a:endParaRPr lang="en-GB" sz="1000" b="0" dirty="0">
                        <a:effectLst/>
                        <a:latin typeface="+mn-lt"/>
                        <a:ea typeface="Times New Roman" panose="02020603050405020304" pitchFamily="18" charset="0"/>
                      </a:endParaRPr>
                    </a:p>
                    <a:p>
                      <a:pPr algn="l"/>
                      <a:endParaRPr lang="en-GB" sz="100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U1:Pattern Spotting </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U2: Investigating Numbers</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End of Term 1 Consolidation and Assessment</a:t>
                      </a:r>
                      <a:endParaRPr lang="en-GB" sz="1000" b="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U4: Exploring Shape</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U6: Reasoning with Measure</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U5: Generalising Arithmetic</a:t>
                      </a:r>
                      <a:endParaRPr lang="en-GB" sz="1000" b="0" dirty="0">
                        <a:effectLst/>
                        <a:latin typeface="+mn-lt"/>
                        <a:ea typeface="Times New Roman" panose="02020603050405020304" pitchFamily="18" charset="0"/>
                      </a:endParaRPr>
                    </a:p>
                    <a:p>
                      <a:pPr algn="l"/>
                      <a:endParaRPr lang="en-GB" sz="1000" dirty="0">
                        <a:effectLst/>
                        <a:latin typeface="+mn-lt"/>
                        <a:ea typeface="Times New Roman" panose="02020603050405020304" pitchFamily="18" charset="0"/>
                      </a:endParaRPr>
                    </a:p>
                    <a:p>
                      <a:pPr algn="l"/>
                      <a:r>
                        <a:rPr lang="en-GB" sz="1000" b="1" dirty="0">
                          <a:effectLst/>
                          <a:latin typeface="+mn-lt"/>
                          <a:ea typeface="Calibri" panose="020F0502020204030204" pitchFamily="34" charset="0"/>
                        </a:rPr>
                        <a:t> </a:t>
                      </a:r>
                      <a:endParaRPr lang="en-GB" sz="100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U7/8: Discovering Equivalency/ Reasoning with Fractions</a:t>
                      </a: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U9: Solving Problems with Number</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U12: Exploring Change</a:t>
                      </a:r>
                      <a:r>
                        <a:rPr lang="en-GB" sz="1000" b="0" dirty="0">
                          <a:effectLst/>
                          <a:latin typeface="+mn-lt"/>
                          <a:ea typeface="Calibri" panose="020F0502020204030204" pitchFamily="34" charset="0"/>
                        </a:rPr>
                        <a:t> </a:t>
                      </a:r>
                      <a:endParaRPr lang="en-GB" sz="1000" b="0" dirty="0">
                        <a:effectLst/>
                        <a:latin typeface="+mn-lt"/>
                        <a:ea typeface="Times New Roman" panose="02020603050405020304" pitchFamily="18" charset="0"/>
                      </a:endParaRPr>
                    </a:p>
                    <a:p>
                      <a:pPr algn="l"/>
                      <a:r>
                        <a:rPr lang="en-GB" sz="1000" b="0" dirty="0">
                          <a:effectLst/>
                          <a:latin typeface="+mn-lt"/>
                          <a:ea typeface="Calibri" panose="020F0502020204030204" pitchFamily="34" charset="0"/>
                        </a:rPr>
                        <a:t> </a:t>
                      </a:r>
                      <a:endParaRPr lang="en-GB" sz="1000" b="0" dirty="0">
                        <a:effectLst/>
                        <a:latin typeface="+mn-lt"/>
                        <a:ea typeface="Times New Roman" panose="02020603050405020304" pitchFamily="18" charset="0"/>
                      </a:endParaRPr>
                    </a:p>
                    <a:p>
                      <a:pPr algn="l"/>
                      <a:r>
                        <a:rPr lang="en-GB" sz="1000" b="0" dirty="0">
                          <a:effectLst/>
                          <a:latin typeface="+mn-lt"/>
                          <a:ea typeface="Calibri" panose="020F0502020204030204" pitchFamily="34" charset="0"/>
                        </a:rPr>
                        <a:t> </a:t>
                      </a:r>
                      <a:endParaRPr lang="en-GB" sz="1000" b="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U10: Investigating Statistics</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U11: Visualising Shape</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U12: Exploring Change</a:t>
                      </a:r>
                      <a:endParaRPr lang="en-GB" sz="1000" b="0" dirty="0">
                        <a:effectLst/>
                        <a:latin typeface="+mn-lt"/>
                        <a:ea typeface="Times New Roman" panose="02020603050405020304" pitchFamily="18" charset="0"/>
                      </a:endParaRPr>
                    </a:p>
                    <a:p>
                      <a:pPr algn="l"/>
                      <a:endParaRPr lang="en-GB" sz="1000" b="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U13: Reasoning Proportionally</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U14:Describing Position</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U15: Measuring and Estimating </a:t>
                      </a:r>
                      <a:endParaRPr lang="en-GB" sz="1000" b="0" dirty="0">
                        <a:effectLst/>
                        <a:latin typeface="+mn-lt"/>
                        <a:ea typeface="Times New Roman" panose="02020603050405020304" pitchFamily="18" charset="0"/>
                      </a:endParaRPr>
                    </a:p>
                    <a:p>
                      <a:pPr algn="l"/>
                      <a:endParaRPr lang="en-GB" sz="1000" b="0" dirty="0">
                        <a:effectLst/>
                        <a:latin typeface="+mn-lt"/>
                        <a:ea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2070550864"/>
                  </a:ext>
                </a:extLst>
              </a:tr>
              <a:tr h="272415">
                <a:tc gridSpan="7">
                  <a:txBody>
                    <a:bodyPr/>
                    <a:lstStyle/>
                    <a:p>
                      <a:r>
                        <a:rPr lang="en-GB" sz="1300" b="1" dirty="0">
                          <a:latin typeface="+mn-lt"/>
                        </a:rPr>
                        <a:t>ASDAN (Towards Independence) </a:t>
                      </a:r>
                    </a:p>
                  </a:txBody>
                  <a:tcPr marL="74295" marR="74295" marT="37148" marB="37148">
                    <a:solidFill>
                      <a:srgbClr val="DAE3F3"/>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2291898071"/>
                  </a:ext>
                </a:extLst>
              </a:tr>
              <a:tr h="805769">
                <a:tc>
                  <a:txBody>
                    <a:bodyPr/>
                    <a:lstStyle/>
                    <a:p>
                      <a:pPr algn="ctr"/>
                      <a:r>
                        <a:rPr lang="en-GB" sz="1200" b="1" dirty="0">
                          <a:latin typeface="+mn-lt"/>
                        </a:rPr>
                        <a:t>Art &amp; Design</a:t>
                      </a:r>
                    </a:p>
                  </a:txBody>
                  <a:tcPr marL="74295" marR="74295" marT="37148" marB="37148" anchor="ctr">
                    <a:solidFill>
                      <a:schemeClr val="bg1"/>
                    </a:solidFill>
                  </a:tcPr>
                </a:tc>
                <a:tc>
                  <a:txBody>
                    <a:bodyPr/>
                    <a:lstStyle/>
                    <a:p>
                      <a:pPr>
                        <a:spcAft>
                          <a:spcPts val="3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Art &amp; Design – Drawing and mark making</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Times New Roman" panose="02020603050405020304" pitchFamily="18" charset="0"/>
                          <a:cs typeface="Times New Roman" panose="02020603050405020304" pitchFamily="18" charset="0"/>
                        </a:rPr>
                        <a:t>Explore a variety of drawing and mark-making tools.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Times New Roman" panose="02020603050405020304" pitchFamily="18" charset="0"/>
                          <a:cs typeface="Times New Roman" panose="02020603050405020304" pitchFamily="18" charset="0"/>
                        </a:rPr>
                        <a:t>Develop confidence in making marks for a purpose.</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Times New Roman" panose="02020603050405020304" pitchFamily="18" charset="0"/>
                          <a:cs typeface="Times New Roman" panose="02020603050405020304" pitchFamily="18" charset="0"/>
                        </a:rPr>
                        <a:t>Investigate different lines, shapes and patterns.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Times New Roman" panose="02020603050405020304" pitchFamily="18" charset="0"/>
                          <a:cs typeface="Times New Roman" panose="02020603050405020304" pitchFamily="18" charset="0"/>
                        </a:rPr>
                        <a:t>Explore texture through drawing.</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Times New Roman" panose="02020603050405020304" pitchFamily="18" charset="0"/>
                          <a:cs typeface="Times New Roman" panose="02020603050405020304" pitchFamily="18" charset="0"/>
                        </a:rPr>
                        <a:t>Create simple pictures using drawing techniques.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Times New Roman" panose="02020603050405020304" pitchFamily="18" charset="0"/>
                          <a:cs typeface="Times New Roman" panose="02020603050405020304" pitchFamily="18" charset="0"/>
                        </a:rPr>
                        <a:t>Express ideas, preferences and creativity.</a:t>
                      </a:r>
                      <a:endParaRPr lang="en-GB" sz="800" dirty="0">
                        <a:effectLst/>
                        <a:latin typeface="+mn-lt"/>
                        <a:ea typeface="MS Mincho" panose="02020609040205080304" pitchFamily="49" charset="-128"/>
                        <a:cs typeface="Times New Roman" panose="02020603050405020304" pitchFamily="18" charset="0"/>
                      </a:endParaRPr>
                    </a:p>
                    <a:p>
                      <a:pPr marL="171450" indent="-171450">
                        <a:lnSpc>
                          <a:spcPts val="1500"/>
                        </a:lnSpc>
                        <a:spcAft>
                          <a:spcPts val="800"/>
                        </a:spcAft>
                        <a:buFont typeface="Arial" panose="020B0604020202020204" pitchFamily="34" charset="0"/>
                        <a:buChar char="•"/>
                      </a:pPr>
                      <a:r>
                        <a:rPr lang="en-GB" sz="800" dirty="0">
                          <a:solidFill>
                            <a:srgbClr val="000000"/>
                          </a:solidFill>
                          <a:effectLst/>
                          <a:latin typeface="+mn-lt"/>
                          <a:ea typeface="Times New Roman" panose="02020603050405020304" pitchFamily="18" charset="0"/>
                          <a:cs typeface="Calibri" panose="020F0502020204030204" pitchFamily="34" charset="0"/>
                        </a:rPr>
                        <a:t>Develop fine motor control and hand-eye coordination.</a:t>
                      </a:r>
                      <a:endParaRPr lang="en-GB" sz="800" dirty="0">
                        <a:effectLst/>
                        <a:latin typeface="+mn-lt"/>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000" b="1" dirty="0">
                          <a:effectLst/>
                          <a:latin typeface="+mn-lt"/>
                          <a:ea typeface="MS Mincho" panose="02020609040205080304" pitchFamily="49" charset="-128"/>
                          <a:cs typeface="Times New Roman" panose="02020603050405020304" pitchFamily="18" charset="0"/>
                        </a:rPr>
                        <a:t> </a:t>
                      </a:r>
                      <a:r>
                        <a:rPr lang="en-US" sz="1100" b="1" dirty="0">
                          <a:solidFill>
                            <a:srgbClr val="000000"/>
                          </a:solidFill>
                          <a:effectLst/>
                          <a:latin typeface="+mn-lt"/>
                          <a:ea typeface="MS Mincho" panose="02020609040205080304" pitchFamily="49" charset="-128"/>
                          <a:cs typeface="Times New Roman" panose="02020603050405020304" pitchFamily="18" charset="0"/>
                        </a:rPr>
                        <a:t>Art &amp; Design – Sculpture &amp; 3D Making</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MS Mincho" panose="02020609040205080304" pitchFamily="49" charset="-128"/>
                          <a:cs typeface="Times New Roman" panose="02020603050405020304" pitchFamily="18" charset="0"/>
                        </a:rPr>
                        <a:t>Explore a range of 3D materials and sculptures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MS Mincho" panose="02020609040205080304" pitchFamily="49" charset="-128"/>
                          <a:cs typeface="Times New Roman" panose="02020603050405020304" pitchFamily="18" charset="0"/>
                        </a:rPr>
                        <a:t>Develop skills in rolling, squeezing, stacking, joining and decorating</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MS Mincho" panose="02020609040205080304" pitchFamily="49" charset="-128"/>
                          <a:cs typeface="Times New Roman" panose="02020603050405020304" pitchFamily="18" charset="0"/>
                        </a:rPr>
                        <a:t>Create individual and collaborative sculptures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MS Mincho" panose="02020609040205080304" pitchFamily="49" charset="-128"/>
                          <a:cs typeface="Times New Roman" panose="02020603050405020304" pitchFamily="18" charset="0"/>
                        </a:rPr>
                        <a:t>Express preferences and make creative choices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800" dirty="0">
                          <a:solidFill>
                            <a:srgbClr val="000000"/>
                          </a:solidFill>
                          <a:effectLst/>
                          <a:latin typeface="+mn-lt"/>
                          <a:ea typeface="MS Mincho" panose="02020609040205080304" pitchFamily="49" charset="-128"/>
                          <a:cs typeface="Times New Roman" panose="02020603050405020304" pitchFamily="18" charset="0"/>
                        </a:rPr>
                        <a:t>Experience success through sensory</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Exploration and purposeful making</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Build confidence in using tools and materials safely</a:t>
                      </a:r>
                      <a:endParaRPr lang="en-GB" sz="800" dirty="0">
                        <a:effectLst/>
                        <a:latin typeface="+mn-lt"/>
                        <a:ea typeface="MS Mincho" panose="02020609040205080304" pitchFamily="49" charset="-128"/>
                        <a:cs typeface="Times New Roman" panose="02020603050405020304" pitchFamily="18" charset="0"/>
                      </a:endParaRPr>
                    </a:p>
                    <a:p>
                      <a:pPr>
                        <a:spcAft>
                          <a:spcPts val="300"/>
                        </a:spcAft>
                      </a:pP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DT – Food Technology preparing healthy meal </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pupils' confidence in exploring a variety of healthy foods using their senses.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Teach and reinforce essential food hygiene routines, including handwashing, cleaning and safe food preparation.</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practical cooking skills through repeated opportunities to wash, peel, tear, mix, spread and assemble ingredients.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Encourage communication</a:t>
                      </a:r>
                      <a:r>
                        <a:rPr lang="en-GB" sz="800" b="1" dirty="0">
                          <a:solidFill>
                            <a:srgbClr val="000000"/>
                          </a:solidFill>
                          <a:effectLst/>
                          <a:latin typeface="+mn-lt"/>
                          <a:ea typeface="MS Mincho" panose="02020609040205080304" pitchFamily="49" charset="-128"/>
                          <a:cs typeface="Times New Roman" panose="02020603050405020304" pitchFamily="18" charset="0"/>
                        </a:rPr>
                        <a:t>, </a:t>
                      </a:r>
                      <a:r>
                        <a:rPr lang="en-GB" sz="800" dirty="0">
                          <a:solidFill>
                            <a:srgbClr val="000000"/>
                          </a:solidFill>
                          <a:effectLst/>
                          <a:latin typeface="+mn-lt"/>
                          <a:ea typeface="MS Mincho" panose="02020609040205080304" pitchFamily="49" charset="-128"/>
                          <a:cs typeface="Times New Roman" panose="02020603050405020304" pitchFamily="18" charset="0"/>
                        </a:rPr>
                        <a:t>choice-making and increasing independence when preparing food.</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Promote an understanding of healthy eating and raise awareness that some people have food allergies and dietary needs.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Prepare pupils for everyday life by enabling them to participate in making, serving and enjoying simple healthy meals.</a:t>
                      </a:r>
                      <a:endParaRPr lang="en-GB" sz="800" dirty="0">
                        <a:effectLst/>
                        <a:latin typeface="+mn-lt"/>
                        <a:ea typeface="MS Mincho" panose="02020609040205080304" pitchFamily="49" charset="-128"/>
                        <a:cs typeface="Times New Roman" panose="02020603050405020304" pitchFamily="18" charset="0"/>
                      </a:endParaRPr>
                    </a:p>
                    <a:p>
                      <a:pPr>
                        <a:spcAft>
                          <a:spcPts val="300"/>
                        </a:spcAft>
                      </a:pPr>
                      <a:endParaRPr lang="en-GB" sz="8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DT - </a:t>
                      </a:r>
                      <a:r>
                        <a:rPr lang="en-GB" sz="1100" b="1" dirty="0">
                          <a:solidFill>
                            <a:srgbClr val="000000"/>
                          </a:solidFill>
                          <a:effectLst/>
                          <a:latin typeface="+mn-lt"/>
                          <a:ea typeface="MS Mincho" panose="02020609040205080304" pitchFamily="49" charset="-128"/>
                          <a:cs typeface="Times New Roman" panose="02020603050405020304" pitchFamily="18" charset="0"/>
                        </a:rPr>
                        <a:t>Structures: Product packaging</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Explore a variety of packaging materials and structures.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Investigate how packaging protects products.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joining and construction skills.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Design and create simple product packaging.</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Make choices about colours, materials and decorations.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Prepare products for a real Enterprise Sale Day.</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communication, teamwork and employability skills.</a:t>
                      </a:r>
                      <a:endParaRPr lang="en-GB" sz="800" dirty="0">
                        <a:effectLst/>
                        <a:latin typeface="+mn-lt"/>
                        <a:ea typeface="MS Mincho" panose="02020609040205080304" pitchFamily="49" charset="-128"/>
                        <a:cs typeface="Times New Roman" panose="02020603050405020304" pitchFamily="18" charset="0"/>
                      </a:endParaRPr>
                    </a:p>
                    <a:p>
                      <a:pPr>
                        <a:spcAft>
                          <a:spcPts val="300"/>
                        </a:spcAft>
                      </a:pPr>
                      <a:r>
                        <a:rPr lang="en-US" sz="1100" b="1" dirty="0">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200" b="1" dirty="0">
                          <a:solidFill>
                            <a:srgbClr val="000000"/>
                          </a:solidFill>
                          <a:effectLst/>
                          <a:latin typeface="+mn-lt"/>
                          <a:ea typeface="MS Mincho" panose="02020609040205080304" pitchFamily="49" charset="-128"/>
                          <a:cs typeface="Times New Roman" panose="02020603050405020304" pitchFamily="18" charset="0"/>
                        </a:rPr>
                        <a:t>Art &amp; Design - painting and mixed media</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Explore a variety of painting techniques and materials.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understanding of colour and colour mixing.</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Investigate texture through mixed media.</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Create Art &amp; Design work inspired by personal experiences and interests.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Express preferences and make creative choices.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Build confidence in using Art &amp; Design materials safely and independently.</a:t>
                      </a:r>
                      <a:endParaRPr lang="en-GB" sz="800" dirty="0">
                        <a:effectLst/>
                        <a:latin typeface="+mn-lt"/>
                        <a:ea typeface="MS Mincho" panose="02020609040205080304" pitchFamily="49" charset="-128"/>
                        <a:cs typeface="Times New Roman" panose="02020603050405020304" pitchFamily="18" charset="0"/>
                      </a:endParaRPr>
                    </a:p>
                    <a:p>
                      <a:pPr>
                        <a:spcAft>
                          <a:spcPts val="300"/>
                        </a:spcAft>
                      </a:pPr>
                      <a:r>
                        <a:rPr lang="en-US" sz="1200" b="1" dirty="0">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200" b="1" dirty="0">
                          <a:solidFill>
                            <a:srgbClr val="000000"/>
                          </a:solidFill>
                          <a:effectLst/>
                          <a:latin typeface="+mn-lt"/>
                          <a:ea typeface="MS Mincho" panose="02020609040205080304" pitchFamily="49" charset="-128"/>
                          <a:cs typeface="Times New Roman" panose="02020603050405020304" pitchFamily="18" charset="0"/>
                        </a:rPr>
                        <a:t>DT – Textiles Felt phone case</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pupils' confidence in exploring and using textile materials through sensory and practical experiences.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fine motor skills through cutting, sticking, threading, sewing and decorating activities.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Encourage communication and independence through making choices about colours, materials and decorations.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Introduce simple textile construction skills such as joining, fastening and assembling.</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Help pupils understand that products are designed for a purpose and need to be fit for use.</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Enable pupils to design and create a finished felt phone case they can be proud of.</a:t>
                      </a:r>
                      <a:endParaRPr lang="en-GB" sz="800" dirty="0">
                        <a:effectLst/>
                        <a:latin typeface="+mn-lt"/>
                        <a:ea typeface="MS Mincho" panose="02020609040205080304" pitchFamily="49" charset="-128"/>
                        <a:cs typeface="Times New Roman" panose="02020603050405020304" pitchFamily="18" charset="0"/>
                      </a:endParaRPr>
                    </a:p>
                    <a:p>
                      <a:pPr>
                        <a:spcAft>
                          <a:spcPts val="300"/>
                        </a:spcAft>
                      </a:pPr>
                      <a:r>
                        <a:rPr lang="en-US" sz="1200" dirty="0">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644559711"/>
                  </a:ext>
                </a:extLst>
              </a:tr>
              <a:tr h="362666">
                <a:tc rowSpan="4">
                  <a:txBody>
                    <a:bodyPr/>
                    <a:lstStyle/>
                    <a:p>
                      <a:pPr algn="ctr"/>
                      <a:endParaRPr lang="en-GB" sz="1200" b="1" dirty="0">
                        <a:latin typeface="+mn-lt"/>
                      </a:endParaRPr>
                    </a:p>
                    <a:p>
                      <a:pPr algn="ctr"/>
                      <a:r>
                        <a:rPr lang="en-GB" sz="1200" b="1" dirty="0">
                          <a:latin typeface="+mn-lt"/>
                        </a:rPr>
                        <a:t>Outdoor Learning</a:t>
                      </a:r>
                    </a:p>
                    <a:p>
                      <a:pPr algn="ctr"/>
                      <a:r>
                        <a:rPr lang="en-GB" sz="1200" b="1" dirty="0">
                          <a:latin typeface="+mn-lt"/>
                        </a:rPr>
                        <a:t>(Year 10)</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r>
                        <a:rPr lang="en-GB" sz="1200" b="1" dirty="0">
                          <a:latin typeface="+mn-lt"/>
                        </a:rPr>
                        <a:t>Outdoor Learning</a:t>
                      </a:r>
                    </a:p>
                    <a:p>
                      <a:pPr algn="ctr"/>
                      <a:r>
                        <a:rPr lang="en-GB" sz="1200" b="1" dirty="0">
                          <a:latin typeface="+mn-lt"/>
                        </a:rPr>
                        <a:t>(Year 11)</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txBody>
                  <a:tcPr marL="74295" marR="74295" marT="37148" marB="37148">
                    <a:solidFill>
                      <a:schemeClr val="bg1"/>
                    </a:solidFill>
                  </a:tcPr>
                </a:tc>
                <a:tc gridSpan="3">
                  <a:txBody>
                    <a:bodyPr/>
                    <a:lstStyle/>
                    <a:p>
                      <a:pPr algn="ctr"/>
                      <a:r>
                        <a:rPr lang="en-GB" sz="1000" b="1" dirty="0">
                          <a:latin typeface="+mn-lt"/>
                        </a:rPr>
                        <a:t>Using and Looking After Workshop Tools</a:t>
                      </a:r>
                    </a:p>
                  </a:txBody>
                  <a:tcPr marL="74295" marR="74295" marT="37148" marB="37148" anchor="ctr">
                    <a:solidFill>
                      <a:schemeClr val="bg1"/>
                    </a:solidFill>
                  </a:tcPr>
                </a:tc>
                <a:tc hMerge="1">
                  <a:txBody>
                    <a:bodyPr/>
                    <a:lstStyle/>
                    <a:p>
                      <a:pPr algn="ctr"/>
                      <a:endParaRPr lang="en-GB" sz="1350" dirty="0"/>
                    </a:p>
                  </a:txBody>
                  <a:tcPr>
                    <a:solidFill>
                      <a:schemeClr val="bg1"/>
                    </a:solidFill>
                  </a:tcPr>
                </a:tc>
                <a:tc hMerge="1">
                  <a:txBody>
                    <a:bodyPr/>
                    <a:lstStyle/>
                    <a:p>
                      <a:pPr algn="ctr"/>
                      <a:endParaRPr lang="en-GB" sz="1350" dirty="0"/>
                    </a:p>
                  </a:txBody>
                  <a:tcPr>
                    <a:solidFill>
                      <a:schemeClr val="bg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mn-lt"/>
                        </a:rPr>
                        <a:t>Getting Ready to Plant</a:t>
                      </a:r>
                      <a:endParaRPr lang="en-GB" sz="1000" dirty="0">
                        <a:latin typeface="+mn-lt"/>
                      </a:endParaRPr>
                    </a:p>
                  </a:txBody>
                  <a:tcPr marL="74295" marR="74295" marT="37148" marB="37148" anchor="ctr">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350" dirty="0"/>
                    </a:p>
                  </a:txBody>
                  <a:tcPr>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350" dirty="0"/>
                    </a:p>
                  </a:txBody>
                  <a:tcPr>
                    <a:solidFill>
                      <a:schemeClr val="bg1"/>
                    </a:solidFill>
                  </a:tcPr>
                </a:tc>
                <a:extLst>
                  <a:ext uri="{0D108BD9-81ED-4DB2-BD59-A6C34878D82A}">
                    <a16:rowId xmlns:a16="http://schemas.microsoft.com/office/drawing/2014/main" val="3888266754"/>
                  </a:ext>
                </a:extLst>
              </a:tr>
              <a:tr h="362666">
                <a:tc vMerge="1">
                  <a:txBody>
                    <a:bodyPr/>
                    <a:lstStyle/>
                    <a:p>
                      <a:pPr algn="ctr"/>
                      <a:endParaRPr lang="en-GB" sz="1500" b="1" dirty="0"/>
                    </a:p>
                  </a:txBody>
                  <a:tcPr anchor="ctr">
                    <a:solidFill>
                      <a:schemeClr val="bg1"/>
                    </a:solidFill>
                  </a:tcPr>
                </a:tc>
                <a:tc>
                  <a:txBody>
                    <a:bodyPr/>
                    <a:lstStyle/>
                    <a:p>
                      <a:pPr algn="l"/>
                      <a:r>
                        <a:rPr lang="en-GB" sz="800" b="1" dirty="0">
                          <a:latin typeface="+mn-lt"/>
                        </a:rPr>
                        <a:t>Safe Tool Use</a:t>
                      </a:r>
                    </a:p>
                    <a:p>
                      <a:pPr marL="171450" indent="-171450" algn="l">
                        <a:buFont typeface="Arial" panose="020B0604020202020204" pitchFamily="34" charset="0"/>
                        <a:buChar char="•"/>
                      </a:pPr>
                      <a:r>
                        <a:rPr lang="en-GB" sz="800" dirty="0">
                          <a:latin typeface="+mn-lt"/>
                        </a:rPr>
                        <a:t>Know some tools.</a:t>
                      </a:r>
                    </a:p>
                    <a:p>
                      <a:pPr marL="171450" indent="-171450" algn="l">
                        <a:buFont typeface="Arial" panose="020B0604020202020204" pitchFamily="34" charset="0"/>
                        <a:buChar char="•"/>
                      </a:pPr>
                      <a:r>
                        <a:rPr lang="en-GB" sz="800" dirty="0">
                          <a:latin typeface="+mn-lt"/>
                        </a:rPr>
                        <a:t>Pick the right tool.</a:t>
                      </a:r>
                    </a:p>
                    <a:p>
                      <a:pPr marL="171450" indent="-171450" algn="l">
                        <a:buFont typeface="Arial" panose="020B0604020202020204" pitchFamily="34" charset="0"/>
                        <a:buChar char="•"/>
                      </a:pPr>
                      <a:r>
                        <a:rPr lang="en-GB" sz="800" dirty="0">
                          <a:latin typeface="+mn-lt"/>
                        </a:rPr>
                        <a:t>Wear safety gear.</a:t>
                      </a:r>
                    </a:p>
                    <a:p>
                      <a:pPr marL="171450" indent="-171450" algn="l">
                        <a:buFont typeface="Arial" panose="020B0604020202020204" pitchFamily="34" charset="0"/>
                        <a:buChar char="•"/>
                      </a:pPr>
                      <a:r>
                        <a:rPr lang="en-GB" sz="800" dirty="0">
                          <a:latin typeface="+mn-lt"/>
                        </a:rPr>
                        <a:t>Stay safe.</a:t>
                      </a:r>
                    </a:p>
                    <a:p>
                      <a:pPr marL="171450" indent="-171450" algn="l">
                        <a:buFont typeface="Arial" panose="020B0604020202020204" pitchFamily="34" charset="0"/>
                        <a:buChar char="•"/>
                      </a:pPr>
                      <a:r>
                        <a:rPr lang="en-GB" sz="800" dirty="0">
                          <a:latin typeface="+mn-lt"/>
                        </a:rPr>
                        <a:t>Look after tools.</a:t>
                      </a:r>
                    </a:p>
                  </a:txBody>
                  <a:tcPr marL="74295" marR="74295" marT="37148" marB="37148">
                    <a:solidFill>
                      <a:schemeClr val="bg1"/>
                    </a:solidFill>
                  </a:tcPr>
                </a:tc>
                <a:tc>
                  <a:txBody>
                    <a:bodyPr/>
                    <a:lstStyle/>
                    <a:p>
                      <a:pPr algn="l"/>
                      <a:r>
                        <a:rPr lang="en-GB" sz="800" b="1" dirty="0">
                          <a:latin typeface="+mn-lt"/>
                        </a:rPr>
                        <a:t>Using Tools</a:t>
                      </a:r>
                    </a:p>
                    <a:p>
                      <a:pPr marL="171450" indent="-171450" algn="l">
                        <a:buFont typeface="Arial" panose="020B0604020202020204" pitchFamily="34" charset="0"/>
                        <a:buChar char="•"/>
                      </a:pPr>
                      <a:r>
                        <a:rPr lang="en-GB" sz="800" dirty="0">
                          <a:latin typeface="+mn-lt"/>
                        </a:rPr>
                        <a:t>Use tools safely.</a:t>
                      </a:r>
                    </a:p>
                    <a:p>
                      <a:pPr marL="171450" indent="-171450" algn="l">
                        <a:buFont typeface="Arial" panose="020B0604020202020204" pitchFamily="34" charset="0"/>
                        <a:buChar char="•"/>
                      </a:pPr>
                      <a:r>
                        <a:rPr lang="en-GB" sz="800" dirty="0">
                          <a:latin typeface="+mn-lt"/>
                        </a:rPr>
                        <a:t>Follow instructions.</a:t>
                      </a:r>
                    </a:p>
                    <a:p>
                      <a:pPr marL="171450" indent="-171450" algn="l">
                        <a:buFont typeface="Arial" panose="020B0604020202020204" pitchFamily="34" charset="0"/>
                        <a:buChar char="•"/>
                      </a:pPr>
                      <a:r>
                        <a:rPr lang="en-GB" sz="800" dirty="0">
                          <a:latin typeface="+mn-lt"/>
                        </a:rPr>
                        <a:t>Use the right tool for the job.</a:t>
                      </a:r>
                    </a:p>
                    <a:p>
                      <a:pPr marL="171450" indent="-171450" algn="l">
                        <a:buFont typeface="Arial" panose="020B0604020202020204" pitchFamily="34" charset="0"/>
                        <a:buChar char="•"/>
                      </a:pPr>
                      <a:r>
                        <a:rPr lang="en-GB" sz="800" dirty="0">
                          <a:latin typeface="+mn-lt"/>
                        </a:rPr>
                        <a:t>Ask for help if you need it.</a:t>
                      </a:r>
                    </a:p>
                  </a:txBody>
                  <a:tcPr marL="74295" marR="74295" marT="37148" marB="37148">
                    <a:solidFill>
                      <a:schemeClr val="bg1"/>
                    </a:solidFill>
                  </a:tcPr>
                </a:tc>
                <a:tc>
                  <a:txBody>
                    <a:bodyPr/>
                    <a:lstStyle/>
                    <a:p>
                      <a:pPr algn="l"/>
                      <a:r>
                        <a:rPr lang="en-GB" sz="800" b="1" dirty="0">
                          <a:latin typeface="+mn-lt"/>
                        </a:rPr>
                        <a:t>Looking After Tools and the Work Area</a:t>
                      </a:r>
                    </a:p>
                    <a:p>
                      <a:pPr marL="171450" indent="-171450" algn="l">
                        <a:buFont typeface="Arial" panose="020B0604020202020204" pitchFamily="34" charset="0"/>
                        <a:buChar char="•"/>
                      </a:pPr>
                      <a:r>
                        <a:rPr lang="en-GB" sz="800" dirty="0">
                          <a:latin typeface="+mn-lt"/>
                        </a:rPr>
                        <a:t>Clean tools after use.</a:t>
                      </a:r>
                    </a:p>
                    <a:p>
                      <a:pPr marL="171450" indent="-171450" algn="l">
                        <a:buFont typeface="Arial" panose="020B0604020202020204" pitchFamily="34" charset="0"/>
                        <a:buChar char="•"/>
                      </a:pPr>
                      <a:r>
                        <a:rPr lang="en-GB" sz="800" dirty="0">
                          <a:latin typeface="+mn-lt"/>
                        </a:rPr>
                        <a:t>Put tools away.</a:t>
                      </a:r>
                    </a:p>
                    <a:p>
                      <a:pPr marL="171450" indent="-171450" algn="l">
                        <a:buFont typeface="Arial" panose="020B0604020202020204" pitchFamily="34" charset="0"/>
                        <a:buChar char="•"/>
                      </a:pPr>
                      <a:r>
                        <a:rPr lang="en-GB" sz="800" dirty="0">
                          <a:latin typeface="+mn-lt"/>
                        </a:rPr>
                        <a:t>Keep the area tidy.</a:t>
                      </a:r>
                    </a:p>
                    <a:p>
                      <a:pPr marL="171450" indent="-171450" algn="l">
                        <a:buFont typeface="Arial" panose="020B0604020202020204" pitchFamily="34" charset="0"/>
                        <a:buChar char="•"/>
                      </a:pPr>
                      <a:r>
                        <a:rPr lang="en-GB" sz="800" dirty="0">
                          <a:latin typeface="+mn-lt"/>
                        </a:rPr>
                        <a:t>Work safely with others.</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Understanding Soil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Know what soil is.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Look at different soils.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why plants need soil.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Find out what helps plants grow.</a:t>
                      </a:r>
                      <a:endParaRPr lang="en-GB" sz="1100" b="0" dirty="0">
                        <a:latin typeface="+mn-lt"/>
                      </a:endParaRP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Testing Soil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Look closely at soil.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Test different soils.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Spot differences in soil.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Find good soil for planting.</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Soil Preparation for Getting Soil Ready for Planting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Dig and break up soil.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Use tools safely.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Wear safety gear.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Get soil ready for plants to grow.</a:t>
                      </a:r>
                    </a:p>
                  </a:txBody>
                  <a:tcPr marL="74295" marR="74295" marT="37148" marB="37148">
                    <a:solidFill>
                      <a:schemeClr val="bg1"/>
                    </a:solidFill>
                  </a:tcPr>
                </a:tc>
                <a:extLst>
                  <a:ext uri="{0D108BD9-81ED-4DB2-BD59-A6C34878D82A}">
                    <a16:rowId xmlns:a16="http://schemas.microsoft.com/office/drawing/2014/main" val="503143661"/>
                  </a:ext>
                </a:extLst>
              </a:tr>
              <a:tr h="362666">
                <a:tc vMerge="1">
                  <a:txBody>
                    <a:bodyPr/>
                    <a:lstStyle/>
                    <a:p>
                      <a:pPr algn="ctr"/>
                      <a:endParaRPr lang="en-GB" sz="1200" b="1" dirty="0">
                        <a:latin typeface="+mn-lt"/>
                      </a:endParaRPr>
                    </a:p>
                  </a:txBody>
                  <a:tcPr marL="74295" marR="74295" marT="37148" marB="37148" anchor="ctr">
                    <a:solidFill>
                      <a:schemeClr val="bg1"/>
                    </a:solidFill>
                  </a:tcPr>
                </a:tc>
                <a:tc gridSpan="3">
                  <a:txBody>
                    <a:bodyPr/>
                    <a:lstStyle/>
                    <a:p>
                      <a:pPr algn="ctr"/>
                      <a:r>
                        <a:rPr lang="en-GB" sz="1000" b="1" dirty="0">
                          <a:latin typeface="+mn-lt"/>
                        </a:rPr>
                        <a:t>Looking after our plants</a:t>
                      </a:r>
                      <a:endParaRPr lang="en-GB" sz="1000" dirty="0">
                        <a:latin typeface="+mn-lt"/>
                      </a:endParaRPr>
                    </a:p>
                  </a:txBody>
                  <a:tcPr marL="74295" marR="74295" marT="37148" marB="37148" anchor="ctr">
                    <a:solidFill>
                      <a:schemeClr val="bg1"/>
                    </a:solidFill>
                  </a:tcPr>
                </a:tc>
                <a:tc hMerge="1">
                  <a:txBody>
                    <a:bodyPr/>
                    <a:lstStyle/>
                    <a:p>
                      <a:pPr algn="l"/>
                      <a:endParaRPr lang="en-GB" sz="800" dirty="0">
                        <a:latin typeface="+mn-lt"/>
                      </a:endParaRPr>
                    </a:p>
                  </a:txBody>
                  <a:tcPr marL="74295" marR="74295" marT="37148" marB="37148">
                    <a:solidFill>
                      <a:schemeClr val="bg1"/>
                    </a:solidFill>
                  </a:tcPr>
                </a:tc>
                <a:tc hMerge="1">
                  <a:txBody>
                    <a:bodyPr/>
                    <a:lstStyle/>
                    <a:p>
                      <a:pPr algn="l"/>
                      <a:endParaRPr lang="en-GB" sz="800" dirty="0">
                        <a:latin typeface="+mn-lt"/>
                      </a:endParaRPr>
                    </a:p>
                  </a:txBody>
                  <a:tcPr marL="74295" marR="74295" marT="37148" marB="37148">
                    <a:solidFill>
                      <a:schemeClr val="bg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mn-lt"/>
                        </a:rPr>
                        <a:t>Exploring different Land-Based Jobs</a:t>
                      </a:r>
                      <a:endParaRPr lang="en-GB" sz="1000" dirty="0">
                        <a:latin typeface="+mn-lt"/>
                      </a:endParaRPr>
                    </a:p>
                  </a:txBody>
                  <a:tcPr marL="74295" marR="74295" marT="37148" marB="37148" anchor="ctr">
                    <a:solidFill>
                      <a:schemeClr val="bg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mn-lt"/>
                      </a:endParaRPr>
                    </a:p>
                  </a:txBody>
                  <a:tcPr marL="74295" marR="74295" marT="37148" marB="37148">
                    <a:solidFill>
                      <a:schemeClr val="bg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dirty="0">
                        <a:latin typeface="+mn-lt"/>
                      </a:endParaRPr>
                    </a:p>
                  </a:txBody>
                  <a:tcPr marL="74295" marR="74295" marT="37148" marB="37148">
                    <a:solidFill>
                      <a:schemeClr val="bg1"/>
                    </a:solidFill>
                  </a:tcPr>
                </a:tc>
                <a:extLst>
                  <a:ext uri="{0D108BD9-81ED-4DB2-BD59-A6C34878D82A}">
                    <a16:rowId xmlns:a16="http://schemas.microsoft.com/office/drawing/2014/main" val="3734054492"/>
                  </a:ext>
                </a:extLst>
              </a:tr>
              <a:tr h="362666">
                <a:tc vMerge="1">
                  <a:txBody>
                    <a:bodyPr/>
                    <a:lstStyle/>
                    <a:p>
                      <a:pPr algn="ctr"/>
                      <a:endParaRPr lang="en-GB" sz="1200" b="1" dirty="0">
                        <a:latin typeface="+mn-lt"/>
                      </a:endParaRPr>
                    </a:p>
                  </a:txBody>
                  <a:tcPr marL="74295" marR="74295" marT="37148" marB="37148" anchor="ctr">
                    <a:solidFill>
                      <a:schemeClr val="bg1"/>
                    </a:solidFill>
                  </a:tcPr>
                </a:tc>
                <a:tc>
                  <a:txBody>
                    <a:bodyPr/>
                    <a:lstStyle/>
                    <a:p>
                      <a:pPr fontAlgn="t"/>
                      <a:r>
                        <a:rPr lang="en-GB" sz="800" b="1" i="0" dirty="0">
                          <a:effectLst/>
                          <a:latin typeface="+mn-lt"/>
                        </a:rPr>
                        <a:t>Healthy Plants and Safe Working:</a:t>
                      </a:r>
                    </a:p>
                    <a:p>
                      <a:pPr marL="171450" indent="-171450" fontAlgn="t">
                        <a:buFont typeface="Arial" panose="020B0604020202020204" pitchFamily="34" charset="0"/>
                        <a:buChar char="•"/>
                      </a:pPr>
                      <a:r>
                        <a:rPr lang="en-GB" sz="800" b="0" i="0" dirty="0">
                          <a:effectLst/>
                          <a:latin typeface="+mn-lt"/>
                        </a:rPr>
                        <a:t>Spot healthy plants.</a:t>
                      </a:r>
                    </a:p>
                    <a:p>
                      <a:pPr marL="171450" indent="-171450" fontAlgn="t">
                        <a:buFont typeface="Arial" panose="020B0604020202020204" pitchFamily="34" charset="0"/>
                        <a:buChar char="•"/>
                      </a:pPr>
                      <a:r>
                        <a:rPr lang="en-GB" sz="800" b="0" i="0" dirty="0">
                          <a:effectLst/>
                          <a:latin typeface="+mn-lt"/>
                        </a:rPr>
                        <a:t>Spot unhealthy plants.</a:t>
                      </a:r>
                    </a:p>
                    <a:p>
                      <a:pPr marL="171450" indent="-171450" fontAlgn="t">
                        <a:buFont typeface="Arial" panose="020B0604020202020204" pitchFamily="34" charset="0"/>
                        <a:buChar char="•"/>
                      </a:pPr>
                      <a:r>
                        <a:rPr lang="en-GB" sz="800" b="0" i="0" dirty="0">
                          <a:effectLst/>
                          <a:latin typeface="+mn-lt"/>
                        </a:rPr>
                        <a:t>Look for pests and bugs.</a:t>
                      </a:r>
                    </a:p>
                    <a:p>
                      <a:pPr marL="171450" indent="-171450" fontAlgn="t">
                        <a:buFont typeface="Arial" panose="020B0604020202020204" pitchFamily="34" charset="0"/>
                        <a:buChar char="•"/>
                      </a:pPr>
                      <a:r>
                        <a:rPr lang="en-GB" sz="800" b="0" i="0" dirty="0">
                          <a:effectLst/>
                          <a:latin typeface="+mn-lt"/>
                        </a:rPr>
                        <a:t>Work safely with plants.</a:t>
                      </a:r>
                    </a:p>
                    <a:p>
                      <a:pPr marL="171450" indent="-171450" fontAlgn="t">
                        <a:buFont typeface="Arial" panose="020B0604020202020204" pitchFamily="34" charset="0"/>
                        <a:buChar char="•"/>
                      </a:pPr>
                      <a:r>
                        <a:rPr lang="en-GB" sz="800" b="0" i="0" dirty="0">
                          <a:effectLst/>
                          <a:latin typeface="+mn-lt"/>
                        </a:rPr>
                        <a:t>Use tools safely.</a:t>
                      </a:r>
                    </a:p>
                  </a:txBody>
                  <a:tcPr>
                    <a:solidFill>
                      <a:schemeClr val="bg1"/>
                    </a:solidFill>
                  </a:tcPr>
                </a:tc>
                <a:tc>
                  <a:txBody>
                    <a:bodyPr/>
                    <a:lstStyle/>
                    <a:p>
                      <a:pPr algn="l"/>
                      <a:r>
                        <a:rPr lang="en-GB" sz="800" b="1" dirty="0">
                          <a:latin typeface="+mn-lt"/>
                        </a:rPr>
                        <a:t>Looking After Plants: </a:t>
                      </a:r>
                    </a:p>
                    <a:p>
                      <a:pPr marL="171450" indent="-171450" algn="l">
                        <a:buFont typeface="Arial" panose="020B0604020202020204" pitchFamily="34" charset="0"/>
                        <a:buChar char="•"/>
                      </a:pPr>
                      <a:r>
                        <a:rPr lang="en-GB" sz="800" dirty="0">
                          <a:latin typeface="+mn-lt"/>
                        </a:rPr>
                        <a:t>Water plants.</a:t>
                      </a:r>
                    </a:p>
                    <a:p>
                      <a:pPr marL="171450" indent="-171450" algn="l">
                        <a:buFont typeface="Arial" panose="020B0604020202020204" pitchFamily="34" charset="0"/>
                        <a:buChar char="•"/>
                      </a:pPr>
                      <a:r>
                        <a:rPr lang="en-GB" sz="800" dirty="0">
                          <a:latin typeface="+mn-lt"/>
                        </a:rPr>
                        <a:t>Pull out weeds.</a:t>
                      </a:r>
                    </a:p>
                    <a:p>
                      <a:pPr marL="171450" indent="-171450" algn="l">
                        <a:buFont typeface="Arial" panose="020B0604020202020204" pitchFamily="34" charset="0"/>
                        <a:buChar char="•"/>
                      </a:pPr>
                      <a:r>
                        <a:rPr lang="en-GB" sz="800" dirty="0">
                          <a:latin typeface="+mn-lt"/>
                        </a:rPr>
                        <a:t>Cut back plants.</a:t>
                      </a:r>
                    </a:p>
                    <a:p>
                      <a:pPr marL="171450" indent="-171450" algn="l">
                        <a:buFont typeface="Arial" panose="020B0604020202020204" pitchFamily="34" charset="0"/>
                        <a:buChar char="•"/>
                      </a:pPr>
                      <a:r>
                        <a:rPr lang="en-GB" sz="800" dirty="0">
                          <a:latin typeface="+mn-lt"/>
                        </a:rPr>
                        <a:t>Help plants grow.</a:t>
                      </a:r>
                    </a:p>
                    <a:p>
                      <a:pPr marL="171450" indent="-171450" algn="l">
                        <a:buFont typeface="Arial" panose="020B0604020202020204" pitchFamily="34" charset="0"/>
                        <a:buChar char="•"/>
                      </a:pPr>
                      <a:r>
                        <a:rPr lang="en-GB" sz="800" dirty="0">
                          <a:latin typeface="+mn-lt"/>
                        </a:rPr>
                        <a:t>Keep the area tidy.</a:t>
                      </a:r>
                    </a:p>
                  </a:txBody>
                  <a:tcPr marL="74295" marR="74295" marT="37148" marB="37148">
                    <a:solidFill>
                      <a:schemeClr val="bg1"/>
                    </a:solidFill>
                  </a:tcPr>
                </a:tc>
                <a:tc>
                  <a:txBody>
                    <a:bodyPr/>
                    <a:lstStyle/>
                    <a:p>
                      <a:pPr algn="l"/>
                      <a:r>
                        <a:rPr lang="en-GB" sz="800" b="1" dirty="0">
                          <a:latin typeface="+mn-lt"/>
                        </a:rPr>
                        <a:t>Checking Our Work:</a:t>
                      </a:r>
                    </a:p>
                    <a:p>
                      <a:pPr marL="171450" indent="-171450" algn="l">
                        <a:buFont typeface="Arial" panose="020B0604020202020204" pitchFamily="34" charset="0"/>
                        <a:buChar char="•"/>
                      </a:pPr>
                      <a:r>
                        <a:rPr lang="en-GB" sz="800" dirty="0">
                          <a:latin typeface="+mn-lt"/>
                        </a:rPr>
                        <a:t>Look at how the plants are growing.</a:t>
                      </a:r>
                    </a:p>
                    <a:p>
                      <a:pPr marL="171450" indent="-171450" algn="l">
                        <a:buFont typeface="Arial" panose="020B0604020202020204" pitchFamily="34" charset="0"/>
                        <a:buChar char="•"/>
                      </a:pPr>
                      <a:r>
                        <a:rPr lang="en-GB" sz="800" dirty="0">
                          <a:latin typeface="+mn-lt"/>
                        </a:rPr>
                        <a:t>Talk about what went well.</a:t>
                      </a:r>
                    </a:p>
                    <a:p>
                      <a:pPr marL="171450" indent="-171450" algn="l">
                        <a:buFont typeface="Arial" panose="020B0604020202020204" pitchFamily="34" charset="0"/>
                        <a:buChar char="•"/>
                      </a:pPr>
                      <a:r>
                        <a:rPr lang="en-GB" sz="800" dirty="0">
                          <a:latin typeface="+mn-lt"/>
                        </a:rPr>
                        <a:t>Say what could be better.</a:t>
                      </a:r>
                    </a:p>
                    <a:p>
                      <a:pPr marL="171450" indent="-171450" algn="l">
                        <a:buFont typeface="Arial" panose="020B0604020202020204" pitchFamily="34" charset="0"/>
                        <a:buChar char="•"/>
                      </a:pPr>
                      <a:r>
                        <a:rPr lang="en-GB" sz="800" dirty="0">
                          <a:latin typeface="+mn-lt"/>
                        </a:rPr>
                        <a:t>Keep simple records of our work.</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Learning About Land-based Jobs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different land-based jobs.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builders and people who fix things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farming and gardening.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caring for animals.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looking after nature.</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mn-lt"/>
                        </a:rPr>
                        <a:t>Finding Information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mn-lt"/>
                        </a:rPr>
                        <a:t>Find information about jobs.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mn-lt"/>
                        </a:rPr>
                        <a:t>Learn what people do at work.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mn-lt"/>
                        </a:rPr>
                        <a:t>Learn what skills they need.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mn-lt"/>
                        </a:rPr>
                        <a:t>Ask and answer questions.</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latin typeface="+mn-lt"/>
                        </a:rPr>
                        <a:t>Sharing Information: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Make a poster or leaflet.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Share what you have found out.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Talk about different jobs.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Show your learning to others.</a:t>
                      </a:r>
                    </a:p>
                  </a:txBody>
                  <a:tcPr marL="74295" marR="74295" marT="37148" marB="37148">
                    <a:solidFill>
                      <a:schemeClr val="bg1"/>
                    </a:solidFill>
                  </a:tcPr>
                </a:tc>
                <a:extLst>
                  <a:ext uri="{0D108BD9-81ED-4DB2-BD59-A6C34878D82A}">
                    <a16:rowId xmlns:a16="http://schemas.microsoft.com/office/drawing/2014/main" val="1414710971"/>
                  </a:ext>
                </a:extLst>
              </a:tr>
              <a:tr h="362666">
                <a:tc rowSpan="2">
                  <a:txBody>
                    <a:bodyPr/>
                    <a:lstStyle/>
                    <a:p>
                      <a:pPr algn="ctr"/>
                      <a:r>
                        <a:rPr lang="en-GB" sz="1200" b="1" dirty="0">
                          <a:latin typeface="+mn-lt"/>
                        </a:rPr>
                        <a:t>Life Skills: </a:t>
                      </a:r>
                    </a:p>
                    <a:p>
                      <a:pPr algn="ctr"/>
                      <a:r>
                        <a:rPr lang="en-GB" sz="1200" b="1" dirty="0">
                          <a:latin typeface="+mn-lt"/>
                        </a:rPr>
                        <a:t>Towards Independence</a:t>
                      </a:r>
                    </a:p>
                  </a:txBody>
                  <a:tcPr marL="74295" marR="74295" marT="37148" marB="37148" anchor="ctr">
                    <a:solidFill>
                      <a:schemeClr val="bg1"/>
                    </a:solidFill>
                  </a:tcPr>
                </a:tc>
                <a:tc gridSpan="2">
                  <a:txBody>
                    <a:bodyPr/>
                    <a:lstStyle/>
                    <a:p>
                      <a:pPr algn="ctr"/>
                      <a:r>
                        <a:rPr lang="en-GB" sz="1100" dirty="0">
                          <a:latin typeface="+mn-lt"/>
                        </a:rPr>
                        <a:t>Starting Out</a:t>
                      </a:r>
                    </a:p>
                  </a:txBody>
                  <a:tcPr marL="74295" marR="74295" marT="37148" marB="37148" anchor="ctr">
                    <a:solidFill>
                      <a:schemeClr val="bg1"/>
                    </a:solidFill>
                  </a:tcPr>
                </a:tc>
                <a:tc hMerge="1">
                  <a:txBody>
                    <a:bodyPr/>
                    <a:lstStyle/>
                    <a:p>
                      <a:endParaRPr lang="en-GB"/>
                    </a:p>
                  </a:txBody>
                  <a:tcPr>
                    <a:solidFill>
                      <a:schemeClr val="bg1"/>
                    </a:solidFill>
                  </a:tcPr>
                </a:tc>
                <a:tc gridSpan="2">
                  <a:txBody>
                    <a:bodyPr/>
                    <a:lstStyle/>
                    <a:p>
                      <a:pPr algn="ctr"/>
                      <a:r>
                        <a:rPr lang="en-GB" sz="1100" dirty="0">
                          <a:latin typeface="+mn-lt"/>
                        </a:rPr>
                        <a:t>Introduction to Money</a:t>
                      </a:r>
                    </a:p>
                  </a:txBody>
                  <a:tcPr marL="74295" marR="74295" marT="37148" marB="37148" anchor="ctr">
                    <a:solidFill>
                      <a:schemeClr val="bg1"/>
                    </a:solidFill>
                  </a:tcPr>
                </a:tc>
                <a:tc hMerge="1">
                  <a:txBody>
                    <a:bodyPr/>
                    <a:lstStyle/>
                    <a:p>
                      <a:endParaRPr lang="en-GB" dirty="0"/>
                    </a:p>
                  </a:txBody>
                  <a:tcPr>
                    <a:solidFill>
                      <a:schemeClr val="bg1"/>
                    </a:solidFill>
                  </a:tcPr>
                </a:tc>
                <a:tc gridSpan="2">
                  <a:txBody>
                    <a:bodyPr/>
                    <a:lstStyle/>
                    <a:p>
                      <a:pPr algn="ctr"/>
                      <a:r>
                        <a:rPr lang="en-GB" sz="1100" dirty="0">
                          <a:latin typeface="+mn-lt"/>
                        </a:rPr>
                        <a:t>Introduction to Personal Care Routines</a:t>
                      </a:r>
                    </a:p>
                  </a:txBody>
                  <a:tcPr marL="74295" marR="74295" marT="37148" marB="37148" anchor="ct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1093580017"/>
                  </a:ext>
                </a:extLst>
              </a:tr>
              <a:tr h="362666">
                <a:tc vMerge="1">
                  <a:txBody>
                    <a:bodyPr/>
                    <a:lstStyle/>
                    <a:p>
                      <a:pPr algn="ctr"/>
                      <a:endParaRPr lang="en-GB" sz="1200" b="1" dirty="0">
                        <a:latin typeface="+mn-lt"/>
                      </a:endParaRPr>
                    </a:p>
                  </a:txBody>
                  <a:tcPr marL="74295" marR="74295" marT="37148" marB="37148" anchor="ctr">
                    <a:solidFill>
                      <a:schemeClr val="bg1"/>
                    </a:solidFill>
                  </a:tcPr>
                </a:tc>
                <a:tc>
                  <a:txBody>
                    <a:bodyPr/>
                    <a:lstStyle/>
                    <a:p>
                      <a:pPr algn="l"/>
                      <a:r>
                        <a:rPr lang="en-GB" sz="1000" b="1" dirty="0">
                          <a:latin typeface="+mn-lt"/>
                        </a:rPr>
                        <a:t>Person-Centred Skills for Independence</a:t>
                      </a:r>
                    </a:p>
                    <a:p>
                      <a:pPr marL="171450" indent="-171450" algn="l">
                        <a:buFont typeface="Arial" panose="020B0604020202020204" pitchFamily="34" charset="0"/>
                        <a:buChar char="•"/>
                      </a:pPr>
                      <a:r>
                        <a:rPr lang="en-GB" sz="800" dirty="0">
                          <a:latin typeface="+mn-lt"/>
                        </a:rPr>
                        <a:t>Learners use a person-centred approach to identify their strengths, interests and aspirations while developing key ASDAN skills in communication, numeracy, independent living and work-related learning. Activities focus on self-awareness, making choices, setting goals and increasing confidence in everyday situations</a:t>
                      </a:r>
                      <a:endParaRPr lang="en-GB" sz="1100" dirty="0">
                        <a:latin typeface="+mn-lt"/>
                      </a:endParaRPr>
                    </a:p>
                  </a:txBody>
                  <a:tcPr marL="74295" marR="74295" marT="37148" marB="37148" anchor="ctr">
                    <a:solidFill>
                      <a:schemeClr val="bg1"/>
                    </a:solidFill>
                  </a:tcPr>
                </a:tc>
                <a:tc>
                  <a:txBody>
                    <a:bodyPr/>
                    <a:lstStyle/>
                    <a:p>
                      <a:pPr algn="l"/>
                      <a:r>
                        <a:rPr lang="en-GB" sz="1000" b="1" dirty="0">
                          <a:latin typeface="+mn-lt"/>
                        </a:rPr>
                        <a:t>Applying Skills for Everyday Life and Future Opportunities</a:t>
                      </a:r>
                    </a:p>
                    <a:p>
                      <a:pPr marL="171450" indent="-171450" algn="l">
                        <a:buFont typeface="Arial" panose="020B0604020202020204" pitchFamily="34" charset="0"/>
                        <a:buChar char="•"/>
                      </a:pPr>
                      <a:r>
                        <a:rPr lang="en-GB" sz="800" dirty="0">
                          <a:latin typeface="+mn-lt"/>
                        </a:rPr>
                        <a:t>Learners apply person-centred skills in practical contexts, building independence through communication, numeracy, daily living tasks and work-related experiences. They reflect on their achievements, develop greater responsibility and prepare for future education, employment and community participation.</a:t>
                      </a:r>
                    </a:p>
                  </a:txBody>
                  <a:tcPr marL="74295" marR="74295" marT="37148" marB="37148" anchor="ctr">
                    <a:solidFill>
                      <a:schemeClr val="bg1"/>
                    </a:solidFill>
                  </a:tcPr>
                </a:tc>
                <a:tc>
                  <a:txBody>
                    <a:bodyPr/>
                    <a:lstStyle/>
                    <a:p>
                      <a:pPr marL="0" indent="0" algn="l">
                        <a:buFont typeface="Arial" panose="020B0604020202020204" pitchFamily="34" charset="0"/>
                        <a:buNone/>
                      </a:pPr>
                      <a:r>
                        <a:rPr lang="en-GB" sz="1000" b="1" dirty="0">
                          <a:latin typeface="+mn-lt"/>
                        </a:rPr>
                        <a:t>Recognising and Using Money in Everyday Situations </a:t>
                      </a:r>
                    </a:p>
                    <a:p>
                      <a:pPr marL="171450" indent="-171450" algn="l">
                        <a:buFont typeface="Arial" panose="020B0604020202020204" pitchFamily="34" charset="0"/>
                        <a:buChar char="•"/>
                      </a:pPr>
                      <a:r>
                        <a:rPr lang="en-GB" sz="800" dirty="0">
                          <a:latin typeface="+mn-lt"/>
                        </a:rPr>
                        <a:t>Learners develop an understanding of coins and notes, recognise the value of money, and practise using money to buy familiar items. They build confidence in making simple purchases and understanding the purpose of money in daily life.</a:t>
                      </a:r>
                    </a:p>
                  </a:txBody>
                  <a:tcPr marL="74295" marR="74295" marT="37148" marB="37148">
                    <a:solidFill>
                      <a:schemeClr val="bg1"/>
                    </a:solidFill>
                  </a:tcPr>
                </a:tc>
                <a:tc>
                  <a:txBody>
                    <a:bodyPr/>
                    <a:lstStyle/>
                    <a:p>
                      <a:pPr algn="l"/>
                      <a:r>
                        <a:rPr lang="en-GB" sz="1000" b="1" dirty="0">
                          <a:latin typeface="+mn-lt"/>
                        </a:rPr>
                        <a:t>Looking After Money and Using Community Shops</a:t>
                      </a:r>
                    </a:p>
                    <a:p>
                      <a:pPr marL="171450" indent="-171450" algn="l">
                        <a:buFont typeface="Arial" panose="020B0604020202020204" pitchFamily="34" charset="0"/>
                        <a:buChar char="•"/>
                      </a:pPr>
                      <a:r>
                        <a:rPr lang="en-GB" sz="800" dirty="0">
                          <a:latin typeface="+mn-lt"/>
                        </a:rPr>
                        <a:t>Learners learn simple money management skills, including looking after their money, making choices when spending, and using shops appropriately. They apply these skills in practical shopping activities, developing independence and confidence in community settings</a:t>
                      </a:r>
                      <a:r>
                        <a:rPr lang="en-GB" sz="1000" dirty="0">
                          <a:latin typeface="+mn-lt"/>
                        </a:rPr>
                        <a:t>.</a:t>
                      </a:r>
                    </a:p>
                  </a:txBody>
                  <a:tcPr marL="74295" marR="74295" marT="37148" marB="37148" anchor="ctr">
                    <a:solidFill>
                      <a:schemeClr val="bg1"/>
                    </a:solidFill>
                  </a:tcPr>
                </a:tc>
                <a:tc>
                  <a:txBody>
                    <a:bodyPr/>
                    <a:lstStyle/>
                    <a:p>
                      <a:pPr algn="l"/>
                      <a:r>
                        <a:rPr lang="en-GB" sz="1000" b="1" dirty="0">
                          <a:latin typeface="+mn-lt"/>
                        </a:rPr>
                        <a:t>Personal Care and Getting Ready for the Day</a:t>
                      </a:r>
                    </a:p>
                    <a:p>
                      <a:pPr marL="171450" indent="-171450" algn="l">
                        <a:buFont typeface="Arial" panose="020B0604020202020204" pitchFamily="34" charset="0"/>
                        <a:buChar char="•"/>
                      </a:pPr>
                      <a:r>
                        <a:rPr lang="en-GB" sz="800" dirty="0">
                          <a:latin typeface="+mn-lt"/>
                        </a:rPr>
                        <a:t>Learners develop awareness of personal care routines through sensory and practical activities. They explore hygiene, dressing, making choices, following daily routines and preparing for different parts of the day to increase independence and wellbeing.</a:t>
                      </a:r>
                    </a:p>
                  </a:txBody>
                  <a:tcPr marL="74295" marR="74295" marT="37148" marB="37148">
                    <a:solidFill>
                      <a:schemeClr val="bg1"/>
                    </a:solidFill>
                  </a:tcPr>
                </a:tc>
                <a:tc>
                  <a:txBody>
                    <a:bodyPr/>
                    <a:lstStyle/>
                    <a:p>
                      <a:pPr algn="l"/>
                      <a:r>
                        <a:rPr lang="en-GB" sz="1000" b="1" dirty="0">
                          <a:latin typeface="+mn-lt"/>
                        </a:rPr>
                        <a:t>Accessing Services and Developing Independence:</a:t>
                      </a:r>
                    </a:p>
                    <a:p>
                      <a:pPr marL="171450" indent="-171450" algn="l">
                        <a:buFont typeface="Arial" panose="020B0604020202020204" pitchFamily="34" charset="0"/>
                        <a:buChar char="•"/>
                      </a:pPr>
                      <a:r>
                        <a:rPr lang="en-GB" sz="800" dirty="0">
                          <a:latin typeface="+mn-lt"/>
                        </a:rPr>
                        <a:t>Learners explore </a:t>
                      </a:r>
                      <a:r>
                        <a:rPr lang="en-GB" sz="1000" dirty="0">
                          <a:latin typeface="+mn-lt"/>
                        </a:rPr>
                        <a:t>a </a:t>
                      </a:r>
                      <a:r>
                        <a:rPr lang="en-GB" sz="800" dirty="0">
                          <a:latin typeface="+mn-lt"/>
                        </a:rPr>
                        <a:t>range of everyday services, such as shops, leisure facilities and healthcare settings, through sensory experiences and practical activities. They develop communication, confidence and independence skills needed to access community services safely and appropriately.</a:t>
                      </a:r>
                    </a:p>
                  </a:txBody>
                  <a:tcPr marL="74295" marR="74295" marT="37148" marB="37148" anchor="ctr">
                    <a:solidFill>
                      <a:schemeClr val="bg1"/>
                    </a:solidFill>
                  </a:tcPr>
                </a:tc>
                <a:extLst>
                  <a:ext uri="{0D108BD9-81ED-4DB2-BD59-A6C34878D82A}">
                    <a16:rowId xmlns:a16="http://schemas.microsoft.com/office/drawing/2014/main" val="3076979031"/>
                  </a:ext>
                </a:extLst>
              </a:tr>
              <a:tr h="282857">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dirty="0">
                          <a:latin typeface="+mn-lt"/>
                        </a:rPr>
                        <a:t>Other Subjects</a:t>
                      </a:r>
                    </a:p>
                  </a:txBody>
                  <a:tcPr marL="74295" marR="74295" marT="37148" marB="37148">
                    <a:solidFill>
                      <a:srgbClr val="DAE3F3"/>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2734679995"/>
                  </a:ext>
                </a:extLst>
              </a:tr>
              <a:tr h="362666">
                <a:tc>
                  <a:txBody>
                    <a:bodyPr/>
                    <a:lstStyle/>
                    <a:p>
                      <a:pPr algn="ctr"/>
                      <a:r>
                        <a:rPr lang="en-GB" sz="1200" b="1" dirty="0">
                          <a:latin typeface="+mn-lt"/>
                        </a:rPr>
                        <a:t>Science</a:t>
                      </a:r>
                    </a:p>
                  </a:txBody>
                  <a:tcPr marL="74295" marR="74295" marT="37148" marB="37148" anchor="ctr">
                    <a:solidFill>
                      <a:schemeClr val="bg1"/>
                    </a:solidFill>
                  </a:tcPr>
                </a:tc>
                <a:tc gridSpan="2">
                  <a:txBody>
                    <a:bodyPr/>
                    <a:lstStyle/>
                    <a:p>
                      <a:pPr indent="-107950">
                        <a:spcAft>
                          <a:spcPts val="300"/>
                        </a:spcAft>
                      </a:pPr>
                      <a:r>
                        <a:rPr lang="en-US" sz="1100" b="1" dirty="0">
                          <a:solidFill>
                            <a:srgbClr val="000000"/>
                          </a:solidFill>
                          <a:effectLst/>
                          <a:latin typeface="+mn-lt"/>
                          <a:ea typeface="Times New Roman" panose="02020603050405020304" pitchFamily="18" charset="0"/>
                          <a:cs typeface="Times New Roman" panose="02020603050405020304" pitchFamily="18" charset="0"/>
                        </a:rPr>
                        <a:t>Physics</a:t>
                      </a:r>
                      <a:r>
                        <a:rPr lang="en-US" sz="1100" dirty="0">
                          <a:solidFill>
                            <a:srgbClr val="000000"/>
                          </a:solidFill>
                          <a:effectLst/>
                          <a:latin typeface="+mn-lt"/>
                          <a:ea typeface="Times New Roman" panose="02020603050405020304" pitchFamily="18" charset="0"/>
                          <a:cs typeface="Times New Roman" panose="02020603050405020304" pitchFamily="18" charset="0"/>
                        </a:rPr>
                        <a:t> </a:t>
                      </a:r>
                    </a:p>
                    <a:p>
                      <a:pPr indent="-107950">
                        <a:spcAft>
                          <a:spcPts val="300"/>
                        </a:spcAft>
                      </a:pPr>
                      <a:r>
                        <a:rPr lang="en-US" sz="1100" dirty="0">
                          <a:solidFill>
                            <a:srgbClr val="000000"/>
                          </a:solidFill>
                          <a:effectLst/>
                          <a:latin typeface="+mn-lt"/>
                          <a:ea typeface="Times New Roman" panose="02020603050405020304" pitchFamily="18" charset="0"/>
                          <a:cs typeface="Times New Roman" panose="02020603050405020304" pitchFamily="18" charset="0"/>
                        </a:rPr>
                        <a:t>The Moon</a:t>
                      </a:r>
                      <a:endParaRPr lang="en-GB" sz="1000" dirty="0">
                        <a:effectLst/>
                        <a:latin typeface="+mn-lt"/>
                        <a:ea typeface="MS Mincho" panose="02020609040205080304" pitchFamily="49" charset="-128"/>
                        <a:cs typeface="Times New Roman" panose="02020603050405020304" pitchFamily="18" charset="0"/>
                      </a:endParaRPr>
                    </a:p>
                    <a:p>
                      <a:pPr marL="63500" indent="-171450">
                        <a:spcAft>
                          <a:spcPts val="300"/>
                        </a:spcAft>
                        <a:buFont typeface="Arial" panose="020B0604020202020204" pitchFamily="34" charset="0"/>
                        <a:buChar char="•"/>
                      </a:pPr>
                      <a:r>
                        <a:rPr lang="en-US" sz="1100" dirty="0">
                          <a:solidFill>
                            <a:srgbClr val="000000"/>
                          </a:solidFill>
                          <a:effectLst/>
                          <a:latin typeface="+mn-lt"/>
                          <a:ea typeface="MS Mincho" panose="02020609040205080304" pitchFamily="49" charset="-128"/>
                          <a:cs typeface="Times New Roman" panose="02020603050405020304" pitchFamily="18" charset="0"/>
                        </a:rPr>
                        <a:t>Investigate what the Moon looks and feels like</a:t>
                      </a:r>
                    </a:p>
                    <a:p>
                      <a:pPr marL="63500" indent="-171450">
                        <a:spcAft>
                          <a:spcPts val="300"/>
                        </a:spcAft>
                        <a:buFont typeface="Arial" panose="020B0604020202020204" pitchFamily="34" charset="0"/>
                        <a:buChar char="•"/>
                      </a:pPr>
                      <a:r>
                        <a:rPr lang="en-US" sz="1100" dirty="0">
                          <a:solidFill>
                            <a:srgbClr val="000000"/>
                          </a:solidFill>
                          <a:effectLst/>
                          <a:latin typeface="+mn-lt"/>
                          <a:ea typeface="MS Mincho" panose="02020609040205080304" pitchFamily="49" charset="-128"/>
                          <a:cs typeface="Times New Roman" panose="02020603050405020304" pitchFamily="18" charset="0"/>
                        </a:rPr>
                        <a:t>How are craters formed</a:t>
                      </a:r>
                    </a:p>
                    <a:p>
                      <a:pPr marL="63500" indent="-171450">
                        <a:spcAft>
                          <a:spcPts val="300"/>
                        </a:spcAft>
                        <a:buFont typeface="Arial" panose="020B0604020202020204" pitchFamily="34" charset="0"/>
                        <a:buChar char="•"/>
                      </a:pPr>
                      <a:r>
                        <a:rPr lang="en-US" sz="1100" dirty="0">
                          <a:solidFill>
                            <a:srgbClr val="000000"/>
                          </a:solidFill>
                          <a:effectLst/>
                          <a:latin typeface="+mn-lt"/>
                          <a:ea typeface="MS Mincho" panose="02020609040205080304" pitchFamily="49" charset="-128"/>
                          <a:cs typeface="Times New Roman" panose="02020603050405020304" pitchFamily="18" charset="0"/>
                        </a:rPr>
                        <a:t>Forces and gravity</a:t>
                      </a:r>
                    </a:p>
                    <a:p>
                      <a:pPr marL="63500" indent="-171450">
                        <a:spcAft>
                          <a:spcPts val="300"/>
                        </a:spcAft>
                        <a:buFont typeface="Arial" panose="020B0604020202020204" pitchFamily="34" charset="0"/>
                        <a:buChar char="•"/>
                      </a:pPr>
                      <a:r>
                        <a:rPr lang="en-US" sz="1100" dirty="0">
                          <a:solidFill>
                            <a:srgbClr val="000000"/>
                          </a:solidFill>
                          <a:effectLst/>
                          <a:latin typeface="+mn-lt"/>
                          <a:ea typeface="MS Mincho" panose="02020609040205080304" pitchFamily="49" charset="-128"/>
                          <a:cs typeface="Times New Roman" panose="02020603050405020304" pitchFamily="18" charset="0"/>
                        </a:rPr>
                        <a:t>Light and the Moon</a:t>
                      </a:r>
                    </a:p>
                    <a:p>
                      <a:pPr marL="63500" indent="-171450">
                        <a:spcAft>
                          <a:spcPts val="300"/>
                        </a:spcAft>
                        <a:buFont typeface="Arial" panose="020B0604020202020204" pitchFamily="34" charset="0"/>
                        <a:buChar char="•"/>
                      </a:pPr>
                      <a:r>
                        <a:rPr lang="en-US" sz="1100" dirty="0">
                          <a:solidFill>
                            <a:srgbClr val="000000"/>
                          </a:solidFill>
                          <a:effectLst/>
                          <a:latin typeface="+mn-lt"/>
                          <a:ea typeface="MS Mincho" panose="02020609040205080304" pitchFamily="49" charset="-128"/>
                          <a:cs typeface="Times New Roman" panose="02020603050405020304" pitchFamily="18" charset="0"/>
                        </a:rPr>
                        <a:t>Astronauts and space travel</a:t>
                      </a:r>
                    </a:p>
                    <a:p>
                      <a:pPr marL="63500" indent="-171450">
                        <a:spcAft>
                          <a:spcPts val="300"/>
                        </a:spcAft>
                        <a:buFont typeface="Arial" panose="020B0604020202020204" pitchFamily="34" charset="0"/>
                        <a:buChar char="•"/>
                      </a:pPr>
                      <a:r>
                        <a:rPr lang="en-US" sz="1100" dirty="0">
                          <a:solidFill>
                            <a:srgbClr val="000000"/>
                          </a:solidFill>
                          <a:effectLst/>
                          <a:latin typeface="+mn-lt"/>
                          <a:ea typeface="MS Mincho" panose="02020609040205080304" pitchFamily="49" charset="-128"/>
                          <a:cs typeface="Times New Roman" panose="02020603050405020304" pitchFamily="18" charset="0"/>
                        </a:rPr>
                        <a:t>Moon rocks </a:t>
                      </a:r>
                    </a:p>
                    <a:p>
                      <a:pPr marL="63500" indent="-171450">
                        <a:spcAft>
                          <a:spcPts val="300"/>
                        </a:spcAft>
                        <a:buFont typeface="Arial" panose="020B0604020202020204" pitchFamily="34" charset="0"/>
                        <a:buChar char="•"/>
                      </a:pPr>
                      <a:r>
                        <a:rPr lang="en-US" sz="1100" dirty="0">
                          <a:solidFill>
                            <a:srgbClr val="000000"/>
                          </a:solidFill>
                          <a:effectLst/>
                          <a:latin typeface="+mn-lt"/>
                          <a:ea typeface="MS Mincho" panose="02020609040205080304" pitchFamily="49" charset="-128"/>
                          <a:cs typeface="Times New Roman" panose="02020603050405020304" pitchFamily="18" charset="0"/>
                        </a:rPr>
                        <a:t>Moon scientists </a:t>
                      </a:r>
                      <a:endParaRPr lang="en-GB" sz="1000" dirty="0">
                        <a:effectLst/>
                        <a:latin typeface="+mn-lt"/>
                        <a:ea typeface="MS Mincho" panose="02020609040205080304" pitchFamily="49" charset="-128"/>
                        <a:cs typeface="Times New Roman" panose="02020603050405020304" pitchFamily="18" charset="0"/>
                      </a:endParaRPr>
                    </a:p>
                    <a:p>
                      <a:pPr>
                        <a:spcAft>
                          <a:spcPts val="300"/>
                        </a:spcAft>
                      </a:pPr>
                      <a:r>
                        <a:rPr lang="en-US" sz="1100" dirty="0">
                          <a:solidFill>
                            <a:srgbClr val="000000"/>
                          </a:solidFill>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hMerge="1">
                  <a:txBody>
                    <a:bodyPr/>
                    <a:lstStyle/>
                    <a:p>
                      <a:pPr>
                        <a:spcAft>
                          <a:spcPts val="300"/>
                        </a:spcAft>
                      </a:pP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000" b="1" dirty="0">
                          <a:solidFill>
                            <a:srgbClr val="000000"/>
                          </a:solidFill>
                          <a:effectLst/>
                          <a:latin typeface="+mn-lt"/>
                          <a:ea typeface="MS Mincho" panose="02020609040205080304" pitchFamily="49" charset="-128"/>
                          <a:cs typeface="Times New Roman" panose="02020603050405020304" pitchFamily="18" charset="0"/>
                        </a:rPr>
                        <a:t>Chemistry</a:t>
                      </a:r>
                      <a:r>
                        <a:rPr lang="en-US" sz="1000" dirty="0">
                          <a:solidFill>
                            <a:srgbClr val="000000"/>
                          </a:solidFill>
                          <a:effectLst/>
                          <a:latin typeface="+mn-lt"/>
                          <a:ea typeface="MS Mincho" panose="02020609040205080304" pitchFamily="49" charset="-128"/>
                          <a:cs typeface="Times New Roman" panose="02020603050405020304" pitchFamily="18" charset="0"/>
                        </a:rPr>
                        <a:t> </a:t>
                      </a:r>
                    </a:p>
                    <a:p>
                      <a:pPr>
                        <a:spcAft>
                          <a:spcPts val="300"/>
                        </a:spcAft>
                      </a:pPr>
                      <a:r>
                        <a:rPr lang="en-US" sz="1000" dirty="0">
                          <a:solidFill>
                            <a:srgbClr val="000000"/>
                          </a:solidFill>
                          <a:effectLst/>
                          <a:latin typeface="+mn-lt"/>
                          <a:ea typeface="MS Mincho" panose="02020609040205080304" pitchFamily="49" charset="-128"/>
                          <a:cs typeface="Times New Roman" panose="02020603050405020304" pitchFamily="18" charset="0"/>
                        </a:rPr>
                        <a:t>Changes in states of matter  </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Solids, liquids and gases</a:t>
                      </a:r>
                      <a:endParaRPr lang="en-GB" sz="800" dirty="0">
                        <a:solidFill>
                          <a:schemeClr val="tx1"/>
                        </a:solidFill>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Melting, freezing, condensing and evaporating </a:t>
                      </a:r>
                      <a:endParaRPr lang="en-GB" sz="800" dirty="0">
                        <a:effectLst/>
                        <a:latin typeface="+mn-lt"/>
                        <a:ea typeface="MS Mincho" panose="02020609040205080304" pitchFamily="49" charset="-128"/>
                        <a:cs typeface="Times New Roman" panose="02020603050405020304" pitchFamily="18" charset="0"/>
                      </a:endParaRPr>
                    </a:p>
                    <a:p>
                      <a:pPr>
                        <a:spcAft>
                          <a:spcPts val="300"/>
                        </a:spcAft>
                      </a:pP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000" b="1">
                          <a:solidFill>
                            <a:srgbClr val="000000"/>
                          </a:solidFill>
                          <a:effectLst/>
                          <a:latin typeface="+mn-lt"/>
                          <a:ea typeface="MS Mincho" panose="02020609040205080304" pitchFamily="49" charset="-128"/>
                          <a:cs typeface="Times New Roman" panose="02020603050405020304" pitchFamily="18" charset="0"/>
                        </a:rPr>
                        <a:t>Chemistry </a:t>
                      </a:r>
                    </a:p>
                    <a:p>
                      <a:pPr>
                        <a:spcAft>
                          <a:spcPts val="300"/>
                        </a:spcAft>
                      </a:pPr>
                      <a:r>
                        <a:rPr lang="en-US" sz="1000">
                          <a:solidFill>
                            <a:srgbClr val="000000"/>
                          </a:solidFill>
                          <a:effectLst/>
                          <a:latin typeface="+mn-lt"/>
                          <a:ea typeface="MS Mincho" panose="02020609040205080304" pitchFamily="49" charset="-128"/>
                          <a:cs typeface="Times New Roman" panose="02020603050405020304" pitchFamily="18" charset="0"/>
                        </a:rPr>
                        <a:t>Materials and processes</a:t>
                      </a:r>
                      <a:endParaRPr lang="en-GB" sz="80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1000">
                          <a:effectLst/>
                          <a:latin typeface="+mn-lt"/>
                          <a:ea typeface="MS Mincho" panose="02020609040205080304" pitchFamily="49" charset="-128"/>
                          <a:cs typeface="Times New Roman" panose="02020603050405020304" pitchFamily="18" charset="0"/>
                        </a:rPr>
                        <a:t> </a:t>
                      </a:r>
                      <a:r>
                        <a:rPr lang="en-US" sz="1000">
                          <a:solidFill>
                            <a:srgbClr val="000000"/>
                          </a:solidFill>
                          <a:effectLst/>
                          <a:latin typeface="+mn-lt"/>
                          <a:ea typeface="MS Mincho" panose="02020609040205080304" pitchFamily="49" charset="-128"/>
                          <a:cs typeface="Times New Roman" panose="02020603050405020304" pitchFamily="18" charset="0"/>
                        </a:rPr>
                        <a:t>Identifying common materials, testing materials for purpose, describe changes to a material in a test, comparing properties of materials</a:t>
                      </a:r>
                      <a:endParaRPr lang="en-GB" sz="800">
                        <a:effectLst/>
                        <a:latin typeface="+mn-lt"/>
                        <a:ea typeface="MS Mincho" panose="02020609040205080304" pitchFamily="49" charset="-128"/>
                        <a:cs typeface="Times New Roman" panose="02020603050405020304" pitchFamily="18" charset="0"/>
                      </a:endParaRPr>
                    </a:p>
                    <a:p>
                      <a:pPr>
                        <a:spcAft>
                          <a:spcPts val="300"/>
                        </a:spcAft>
                      </a:pP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000" b="1">
                          <a:solidFill>
                            <a:srgbClr val="000000"/>
                          </a:solidFill>
                          <a:effectLst/>
                          <a:latin typeface="+mn-lt"/>
                          <a:ea typeface="MS Mincho" panose="02020609040205080304" pitchFamily="49" charset="-128"/>
                          <a:cs typeface="Times New Roman" panose="02020603050405020304" pitchFamily="18" charset="0"/>
                        </a:rPr>
                        <a:t>Physics </a:t>
                      </a:r>
                    </a:p>
                    <a:p>
                      <a:pPr>
                        <a:spcAft>
                          <a:spcPts val="300"/>
                        </a:spcAft>
                      </a:pPr>
                      <a:r>
                        <a:rPr lang="en-US" sz="1000">
                          <a:solidFill>
                            <a:srgbClr val="000000"/>
                          </a:solidFill>
                          <a:effectLst/>
                          <a:latin typeface="+mn-lt"/>
                          <a:ea typeface="MS Mincho" panose="02020609040205080304" pitchFamily="49" charset="-128"/>
                          <a:cs typeface="Times New Roman" panose="02020603050405020304" pitchFamily="18" charset="0"/>
                        </a:rPr>
                        <a:t>Electricity</a:t>
                      </a:r>
                      <a:endParaRPr lang="en-GB" sz="80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US" sz="1000">
                          <a:solidFill>
                            <a:srgbClr val="000000"/>
                          </a:solidFill>
                          <a:effectLst/>
                          <a:latin typeface="+mn-lt"/>
                          <a:ea typeface="MS Mincho" panose="02020609040205080304" pitchFamily="49" charset="-128"/>
                          <a:cs typeface="Times New Roman" panose="02020603050405020304" pitchFamily="18" charset="0"/>
                        </a:rPr>
                        <a:t>Simple battery powered circuit, test light sources,  </a:t>
                      </a:r>
                      <a:endParaRPr lang="en-GB" sz="800">
                        <a:effectLst/>
                        <a:latin typeface="+mn-lt"/>
                        <a:ea typeface="MS Mincho" panose="02020609040205080304" pitchFamily="49" charset="-128"/>
                        <a:cs typeface="Times New Roman" panose="02020603050405020304" pitchFamily="18" charset="0"/>
                      </a:endParaRPr>
                    </a:p>
                    <a:p>
                      <a:pPr>
                        <a:spcAft>
                          <a:spcPts val="300"/>
                        </a:spcAft>
                      </a:pPr>
                      <a:endParaRPr lang="en-GB" sz="100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100" dirty="0">
                          <a:solidFill>
                            <a:srgbClr val="000000"/>
                          </a:solidFill>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135223514"/>
                  </a:ext>
                </a:extLst>
              </a:tr>
              <a:tr h="408623">
                <a:tc rowSpan="2">
                  <a:txBody>
                    <a:bodyPr/>
                    <a:lstStyle/>
                    <a:p>
                      <a:pPr algn="ctr"/>
                      <a:r>
                        <a:rPr lang="en-GB" sz="1200" b="1" dirty="0">
                          <a:latin typeface="+mn-lt"/>
                        </a:rPr>
                        <a:t>PE</a:t>
                      </a:r>
                    </a:p>
                  </a:txBody>
                  <a:tcPr marL="74295" marR="74295" marT="37148" marB="37148" anchor="ctr">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Invasion Games: Basketball</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1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Explore dribbling</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Explore passing and receiving</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Explore shooting</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Boccia and </a:t>
                      </a:r>
                      <a:r>
                        <a:rPr lang="en-US" sz="1100" b="1" dirty="0" err="1">
                          <a:solidFill>
                            <a:srgbClr val="000000"/>
                          </a:solidFill>
                          <a:effectLst/>
                          <a:latin typeface="+mn-lt"/>
                          <a:ea typeface="MS Mincho" panose="02020609040205080304" pitchFamily="49" charset="-128"/>
                          <a:cs typeface="Times New Roman" panose="02020603050405020304" pitchFamily="18" charset="0"/>
                        </a:rPr>
                        <a:t>Kurling</a:t>
                      </a:r>
                      <a:r>
                        <a:rPr lang="en-US" sz="1100" b="1" dirty="0">
                          <a:solidFill>
                            <a:srgbClr val="000000"/>
                          </a:solidFill>
                          <a:effectLst/>
                          <a:latin typeface="+mn-lt"/>
                          <a:ea typeface="MS Mincho" panose="02020609040205080304" pitchFamily="49" charset="-128"/>
                          <a:cs typeface="Times New Roman" panose="02020603050405020304" pitchFamily="18" charset="0"/>
                        </a:rPr>
                        <a:t> (3 weeks each)</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Sending the ball: Develop our sending technique and accuracy</a:t>
                      </a:r>
                      <a:r>
                        <a:rPr lang="en-US" sz="1000" dirty="0">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Sending the ball: Developing accuracy in teams</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Gymnastics</a:t>
                      </a:r>
                      <a:endParaRPr lang="en-GB" sz="11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Matching and mirroring (3 weeks)</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Explore matching and mirroring</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Dance: Prejudice and discrimination (3 weeks)</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Exploring prejudice and discrimination</a:t>
                      </a:r>
                    </a:p>
                    <a:p>
                      <a:pPr marL="0" indent="0" algn="l">
                        <a:lnSpc>
                          <a:spcPct val="115000"/>
                        </a:lnSpc>
                        <a:spcAft>
                          <a:spcPts val="1000"/>
                        </a:spcAft>
                        <a:buFont typeface="Arial" panose="020B0604020202020204" pitchFamily="34" charset="0"/>
                        <a:buNone/>
                      </a:pPr>
                      <a:endParaRPr lang="en-GB" sz="11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Striking and fielding: Cricket</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Develop fielding stopping, catching and throwing</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Rackets, balls and balloons</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Develop striking a ball into space</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Sports Day activities (3 weeks)</a:t>
                      </a:r>
                      <a:endParaRPr lang="en-GB" sz="11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100" b="1" dirty="0">
                          <a:effectLst/>
                          <a:latin typeface="+mn-lt"/>
                          <a:ea typeface="MS Mincho" panose="02020609040205080304" pitchFamily="49" charset="-128"/>
                          <a:cs typeface="Times New Roman" panose="02020603050405020304" pitchFamily="18" charset="0"/>
                        </a:rPr>
                        <a:t> </a:t>
                      </a:r>
                      <a:r>
                        <a:rPr lang="en-US" sz="1100" b="1" dirty="0">
                          <a:solidFill>
                            <a:srgbClr val="000000"/>
                          </a:solidFill>
                          <a:effectLst/>
                          <a:latin typeface="+mn-lt"/>
                          <a:ea typeface="MS Mincho" panose="02020609040205080304" pitchFamily="49" charset="-128"/>
                          <a:cs typeface="Times New Roman" panose="02020603050405020304" pitchFamily="18" charset="0"/>
                        </a:rPr>
                        <a:t>Athletics activities (3 weeks)</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Developing running, jumping and throwing</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100" dirty="0">
                          <a:effectLst/>
                          <a:latin typeface="+mn-lt"/>
                          <a:ea typeface="MS Mincho" panose="02020609040205080304" pitchFamily="49" charset="-128"/>
                          <a:cs typeface="Times New Roman" panose="02020603050405020304" pitchFamily="18" charset="0"/>
                        </a:rPr>
                        <a:t> </a:t>
                      </a:r>
                      <a:endParaRPr lang="en-GB" sz="11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4000978932"/>
                  </a:ext>
                </a:extLst>
              </a:tr>
              <a:tr h="408623">
                <a:tc vMerge="1">
                  <a:txBody>
                    <a:bodyPr/>
                    <a:lstStyle/>
                    <a:p>
                      <a:pPr algn="ctr"/>
                      <a:endParaRPr lang="en-GB" sz="1200" b="1" dirty="0"/>
                    </a:p>
                  </a:txBody>
                  <a:tcPr marL="74295" marR="74295" marT="37148" marB="37148" anchor="ctr">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Invasion Games: Basketball</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5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Develop dribbling</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Develop passing and receiving</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Develop shooting</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Boccia and </a:t>
                      </a:r>
                      <a:r>
                        <a:rPr lang="en-US" sz="1050" b="1" dirty="0" err="1">
                          <a:solidFill>
                            <a:srgbClr val="000000"/>
                          </a:solidFill>
                          <a:effectLst/>
                          <a:latin typeface="+mn-lt"/>
                          <a:ea typeface="MS Mincho" panose="02020609040205080304" pitchFamily="49" charset="-128"/>
                          <a:cs typeface="Times New Roman" panose="02020603050405020304" pitchFamily="18" charset="0"/>
                        </a:rPr>
                        <a:t>Kurling</a:t>
                      </a:r>
                      <a:r>
                        <a:rPr lang="en-US" sz="1050" b="1" dirty="0">
                          <a:solidFill>
                            <a:srgbClr val="000000"/>
                          </a:solidFill>
                          <a:effectLst/>
                          <a:latin typeface="+mn-lt"/>
                          <a:ea typeface="MS Mincho" panose="02020609040205080304" pitchFamily="49" charset="-128"/>
                          <a:cs typeface="Times New Roman" panose="02020603050405020304" pitchFamily="18" charset="0"/>
                        </a:rPr>
                        <a:t> (3 weeks each)</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b="1"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Playing games</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Level 1 Boccia competition: Pairs and team boccia</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Gymnastics: Exploring sequences (3 weeks)</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Link movements to create a sequence</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Sequence development</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Sequence performance</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dirty="0">
                          <a:effectLst/>
                          <a:latin typeface="+mn-lt"/>
                          <a:ea typeface="MS Mincho" panose="02020609040205080304" pitchFamily="49" charset="-128"/>
                          <a:cs typeface="Times New Roman" panose="02020603050405020304" pitchFamily="18" charset="0"/>
                        </a:rPr>
                        <a:t> </a:t>
                      </a:r>
                      <a:r>
                        <a:rPr lang="en-US" sz="1050" b="1" dirty="0">
                          <a:solidFill>
                            <a:srgbClr val="000000"/>
                          </a:solidFill>
                          <a:effectLst/>
                          <a:latin typeface="+mn-lt"/>
                          <a:ea typeface="MS Mincho" panose="02020609040205080304" pitchFamily="49" charset="-128"/>
                          <a:cs typeface="Times New Roman" panose="02020603050405020304" pitchFamily="18" charset="0"/>
                        </a:rPr>
                        <a:t>Dance: Titanic                        (3 weeks)</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b="1"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Explore rhythmic patterns using our body</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dirty="0">
                          <a:effectLst/>
                          <a:latin typeface="+mn-lt"/>
                          <a:ea typeface="MS Mincho" panose="02020609040205080304" pitchFamily="49" charset="-128"/>
                          <a:cs typeface="Times New Roman" panose="02020603050405020304" pitchFamily="18" charset="0"/>
                        </a:rPr>
                        <a:t> </a:t>
                      </a:r>
                      <a:endParaRPr lang="en-GB" sz="105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Striking and fielding: Cricket</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Applying fielding batting and bowling skills in games</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Rackets, balls and balloons</a:t>
                      </a:r>
                      <a:endParaRPr lang="en-GB" sz="105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Apply striking a ball into space in games</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Sports Day activities (3 weeks)</a:t>
                      </a:r>
                      <a:endParaRPr lang="en-GB" sz="105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b="1" dirty="0">
                          <a:effectLst/>
                          <a:latin typeface="+mn-lt"/>
                          <a:ea typeface="MS Mincho" panose="02020609040205080304" pitchFamily="49" charset="-128"/>
                          <a:cs typeface="Times New Roman" panose="02020603050405020304" pitchFamily="18" charset="0"/>
                        </a:rPr>
                        <a:t> </a:t>
                      </a:r>
                      <a:r>
                        <a:rPr lang="en-US" sz="1050" b="1" dirty="0">
                          <a:solidFill>
                            <a:srgbClr val="000000"/>
                          </a:solidFill>
                          <a:effectLst/>
                          <a:latin typeface="+mn-lt"/>
                          <a:ea typeface="MS Mincho" panose="02020609040205080304" pitchFamily="49" charset="-128"/>
                          <a:cs typeface="Times New Roman" panose="02020603050405020304" pitchFamily="18" charset="0"/>
                        </a:rPr>
                        <a:t>Athletics activities (3 weeks)</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Developing running, jumping and throwing</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dirty="0">
                          <a:effectLst/>
                          <a:latin typeface="+mn-lt"/>
                          <a:ea typeface="MS Mincho" panose="02020609040205080304" pitchFamily="49" charset="-128"/>
                          <a:cs typeface="Times New Roman" panose="02020603050405020304" pitchFamily="18" charset="0"/>
                        </a:rPr>
                        <a:t> </a:t>
                      </a:r>
                      <a:endParaRPr lang="en-GB" sz="105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870013815"/>
                  </a:ext>
                </a:extLst>
              </a:tr>
              <a:tr h="396240">
                <a:tc>
                  <a:txBody>
                    <a:bodyPr/>
                    <a:lstStyle/>
                    <a:p>
                      <a:pPr algn="ctr"/>
                      <a:r>
                        <a:rPr lang="en-GB" sz="1200" b="1" dirty="0"/>
                        <a:t>Humanities </a:t>
                      </a:r>
                    </a:p>
                    <a:p>
                      <a:pPr algn="ctr"/>
                      <a:r>
                        <a:rPr lang="en-GB" sz="900" b="1" dirty="0"/>
                        <a:t>(RE, History, Geography)</a:t>
                      </a:r>
                    </a:p>
                  </a:txBody>
                  <a:tcPr marL="74295" marR="74295" marT="37148" marB="37148" anchor="ctr">
                    <a:solidFill>
                      <a:schemeClr val="bg1"/>
                    </a:solid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RE:</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Relationships and Families</a:t>
                      </a:r>
                    </a:p>
                  </a:txBody>
                  <a:tcPr marL="55721" marR="55721" marT="0" marB="0">
                    <a:solidFill>
                      <a:schemeClr val="bg1"/>
                    </a:solid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History:</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Making Decisions together (democracy) </a:t>
                      </a:r>
                    </a:p>
                  </a:txBody>
                  <a:tcPr marL="55721" marR="55721" marT="0" marB="0">
                    <a:solidFill>
                      <a:schemeClr val="bg1"/>
                    </a:solid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Geography:</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Exploring the Continent of Africa</a:t>
                      </a:r>
                    </a:p>
                  </a:txBody>
                  <a:tcPr marL="55721" marR="55721" marT="0" marB="0">
                    <a:solidFill>
                      <a:schemeClr val="bg1"/>
                    </a:solid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RE:</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Islam: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What do we do during Ramadan and Eid</a:t>
                      </a:r>
                    </a:p>
                  </a:txBody>
                  <a:tcPr marL="55721" marR="55721" marT="0" marB="0">
                    <a:solidFill>
                      <a:schemeClr val="bg1"/>
                    </a:solid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History:</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Kings and Queens: Elizabethan England</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(1558-1603)</a:t>
                      </a:r>
                    </a:p>
                  </a:txBody>
                  <a:tcPr marL="55721" marR="55721" marT="0" marB="0">
                    <a:solidFill>
                      <a:schemeClr val="bg1"/>
                    </a:solidFill>
                  </a:tcPr>
                </a:tc>
                <a:tc>
                  <a:txBody>
                    <a:bodyPr/>
                    <a:lstStyle/>
                    <a:p>
                      <a:pPr algn="l">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Geography:</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Our city London</a:t>
                      </a:r>
                    </a:p>
                  </a:txBody>
                  <a:tcPr marL="55721" marR="55721" marT="0" marB="0">
                    <a:solidFill>
                      <a:schemeClr val="bg1"/>
                    </a:solidFill>
                  </a:tcPr>
                </a:tc>
                <a:extLst>
                  <a:ext uri="{0D108BD9-81ED-4DB2-BD59-A6C34878D82A}">
                    <a16:rowId xmlns:a16="http://schemas.microsoft.com/office/drawing/2014/main" val="3150242684"/>
                  </a:ext>
                </a:extLst>
              </a:tr>
              <a:tr h="362666">
                <a:tc rowSpan="2">
                  <a:txBody>
                    <a:bodyPr/>
                    <a:lstStyle/>
                    <a:p>
                      <a:pPr algn="ctr"/>
                      <a:r>
                        <a:rPr lang="en-GB" sz="1200" b="1" dirty="0"/>
                        <a:t>IT </a:t>
                      </a:r>
                    </a:p>
                    <a:p>
                      <a:pPr algn="ctr"/>
                      <a:r>
                        <a:rPr lang="en-GB" sz="1200" b="1" dirty="0"/>
                        <a:t>(Towards Independence)</a:t>
                      </a:r>
                    </a:p>
                    <a:p>
                      <a:pPr algn="ctr"/>
                      <a:endParaRPr lang="en-GB" sz="1200" b="1" dirty="0"/>
                    </a:p>
                  </a:txBody>
                  <a:tcPr marL="74295" marR="74295" marT="37148" marB="37148" anchor="ctr">
                    <a:solidFill>
                      <a:schemeClr val="bg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mn-cs"/>
                        </a:rPr>
                        <a:t>Being Safe and Responsible Online</a:t>
                      </a:r>
                    </a:p>
                  </a:txBody>
                  <a:tcPr marL="74295" marR="74295" marT="37148" marB="37148" anchor="ctr">
                    <a:solidFill>
                      <a:schemeClr val="bg1"/>
                    </a:solidFill>
                  </a:tcPr>
                </a:tc>
                <a:tc hMerge="1">
                  <a:txBody>
                    <a:bodyPr/>
                    <a:lstStyle/>
                    <a:p>
                      <a:endParaRPr lang="en-GB" dirty="0"/>
                    </a:p>
                  </a:txBody>
                  <a:tcPr>
                    <a:solidFill>
                      <a:schemeClr val="bg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kern="1200" dirty="0">
                          <a:solidFill>
                            <a:schemeClr val="tx1"/>
                          </a:solidFill>
                          <a:effectLst/>
                          <a:latin typeface="+mn-lt"/>
                          <a:ea typeface="+mn-ea"/>
                          <a:cs typeface="+mn-cs"/>
                        </a:rPr>
                        <a:t>Transacting</a:t>
                      </a:r>
                      <a:endParaRPr lang="en-GB" sz="1100" b="1" kern="1200" dirty="0">
                        <a:solidFill>
                          <a:schemeClr val="tx1"/>
                        </a:solidFill>
                        <a:effectLst/>
                        <a:latin typeface="+mn-lt"/>
                        <a:ea typeface="+mn-ea"/>
                        <a:cs typeface="+mn-cs"/>
                      </a:endParaRPr>
                    </a:p>
                  </a:txBody>
                  <a:tcPr marL="74295" marR="74295" marT="37148" marB="37148" anchor="ctr">
                    <a:solidFill>
                      <a:schemeClr val="bg1"/>
                    </a:solidFill>
                  </a:tcPr>
                </a:tc>
                <a:tc hMerge="1">
                  <a:txBody>
                    <a:bodyPr/>
                    <a:lstStyle/>
                    <a:p>
                      <a:endParaRPr lang="en-GB" dirty="0"/>
                    </a:p>
                  </a:txBody>
                  <a:tcPr>
                    <a:solidFill>
                      <a:schemeClr val="bg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kern="1200" dirty="0">
                          <a:solidFill>
                            <a:schemeClr val="tx1"/>
                          </a:solidFill>
                          <a:effectLst/>
                          <a:latin typeface="+mn-lt"/>
                          <a:ea typeface="+mn-ea"/>
                          <a:cs typeface="+mn-cs"/>
                        </a:rPr>
                        <a:t>Communicating</a:t>
                      </a:r>
                      <a:endParaRPr lang="en-GB" sz="1100" b="1" kern="1200" dirty="0">
                        <a:solidFill>
                          <a:schemeClr val="tx1"/>
                        </a:solidFill>
                        <a:effectLst/>
                        <a:latin typeface="+mn-lt"/>
                        <a:ea typeface="+mn-ea"/>
                        <a:cs typeface="+mn-cs"/>
                      </a:endParaRPr>
                    </a:p>
                  </a:txBody>
                  <a:tcPr marL="74295" marR="74295" marT="37148" marB="37148" anchor="ct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2537042503"/>
                  </a:ext>
                </a:extLst>
              </a:tr>
              <a:tr h="362666">
                <a:tc vMerge="1">
                  <a:txBody>
                    <a:bodyPr/>
                    <a:lstStyle/>
                    <a:p>
                      <a:pPr algn="ctr"/>
                      <a:endParaRPr lang="en-GB" sz="1200" b="1" dirty="0"/>
                    </a:p>
                  </a:txBody>
                  <a:tcPr marL="74295" marR="74295" marT="37148" marB="37148" anchor="c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a:solidFill>
                            <a:schemeClr val="tx1"/>
                          </a:solidFill>
                          <a:effectLst/>
                          <a:latin typeface="+mn-lt"/>
                          <a:ea typeface="+mn-ea"/>
                          <a:cs typeface="+mn-cs"/>
                        </a:rPr>
                        <a:t>Staying Safe Online: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develop an awareness of using technology safely. They learn about trusted adults, keeping personal information private, recognising safe and unsafe online activities, and making good choices when using devices and the internet.</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Being Responsible When Using Technology: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explore how to use technology respectfully and responsibly. They practise following simple online rules, being kind when communicating with others, asking for help when needed, and using digital devices safely in school, at home and in the community.</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a:solidFill>
                            <a:schemeClr val="tx1"/>
                          </a:solidFill>
                          <a:effectLst/>
                          <a:latin typeface="+mn-lt"/>
                          <a:ea typeface="+mn-ea"/>
                          <a:cs typeface="+mn-cs"/>
                        </a:rPr>
                        <a:t>Writing and Word Processing Skills: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use simple technology such as tablets, Chromebooks and computers to develop early writing skills. They practise typing letters, words and short sentences, using basic word processing tools to create and edit their work.</a:t>
                      </a:r>
                      <a:endParaRPr lang="en-GB" sz="1100" kern="1200" dirty="0">
                        <a:solidFill>
                          <a:schemeClr val="tx1"/>
                        </a:solidFill>
                        <a:effectLst/>
                        <a:latin typeface="+mn-lt"/>
                        <a:ea typeface="+mn-ea"/>
                        <a:cs typeface="+mn-cs"/>
                      </a:endParaRP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Sending Messages and Sharing Information: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use technology to create and send simple messages to familiar people. They practise entering text, sharing information safely, and using digital communication tools to develop independence and confidence in everyday communication.</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a:solidFill>
                            <a:schemeClr val="tx1"/>
                          </a:solidFill>
                          <a:effectLst/>
                          <a:latin typeface="+mn-lt"/>
                          <a:ea typeface="+mn-ea"/>
                          <a:cs typeface="+mn-cs"/>
                        </a:rPr>
                        <a:t>Speaking and Listening Using Technology: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use simple technology such as tablets, Chromebooks, interactive whiteboards and communication apps to develop speaking and listening skills. They practise giving and responding to messages, making choices, and communicating with familiar people in a variety of everyday situations.</a:t>
                      </a:r>
                      <a:endParaRPr lang="en-GB" sz="1000" kern="1200" dirty="0">
                        <a:solidFill>
                          <a:schemeClr val="tx1"/>
                        </a:solidFill>
                        <a:effectLst/>
                        <a:latin typeface="+mn-lt"/>
                        <a:ea typeface="+mn-ea"/>
                        <a:cs typeface="+mn-cs"/>
                      </a:endParaRP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Communicating and Sharing Information with Technology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use technology to listen to information, follow simple instructions, answer questions and share their ideas. They build confidence in using digital tools to communicate, interact with others and support learning both in school and in the wider community</a:t>
                      </a:r>
                      <a:r>
                        <a:rPr lang="en-GB" sz="1100" kern="1200" dirty="0">
                          <a:solidFill>
                            <a:schemeClr val="tx1"/>
                          </a:solidFill>
                          <a:effectLst/>
                          <a:latin typeface="+mn-lt"/>
                          <a:ea typeface="+mn-ea"/>
                          <a:cs typeface="+mn-cs"/>
                        </a:rPr>
                        <a:t>.</a:t>
                      </a:r>
                    </a:p>
                  </a:txBody>
                  <a:tcPr marL="74295" marR="74295" marT="37148" marB="37148">
                    <a:solidFill>
                      <a:schemeClr val="bg1"/>
                    </a:solidFill>
                  </a:tcPr>
                </a:tc>
                <a:extLst>
                  <a:ext uri="{0D108BD9-81ED-4DB2-BD59-A6C34878D82A}">
                    <a16:rowId xmlns:a16="http://schemas.microsoft.com/office/drawing/2014/main" val="2401346435"/>
                  </a:ext>
                </a:extLst>
              </a:tr>
              <a:tr h="408623">
                <a:tc rowSpan="3">
                  <a:txBody>
                    <a:bodyPr/>
                    <a:lstStyle/>
                    <a:p>
                      <a:pPr algn="ctr"/>
                      <a:r>
                        <a:rPr lang="en-GB" sz="1200" b="1" dirty="0"/>
                        <a:t>PSHE</a:t>
                      </a:r>
                    </a:p>
                  </a:txBody>
                  <a:tcPr marL="74295" marR="74295" marT="37148" marB="37148" anchor="ctr">
                    <a:solidFill>
                      <a:schemeClr val="bg1"/>
                    </a:solidFill>
                  </a:tcPr>
                </a:tc>
                <a:tc gridSpan="2">
                  <a:txBody>
                    <a:bodyPr/>
                    <a:lstStyle/>
                    <a:p>
                      <a:pPr algn="ctr">
                        <a:lnSpc>
                          <a:spcPct val="107000"/>
                        </a:lnSpc>
                        <a:spcAft>
                          <a:spcPts val="800"/>
                        </a:spcAft>
                      </a:pPr>
                      <a:r>
                        <a:rPr lang="en-GB" sz="1100" b="1" dirty="0">
                          <a:solidFill>
                            <a:srgbClr val="000000"/>
                          </a:solidFill>
                          <a:effectLst/>
                          <a:latin typeface="+mn-lt"/>
                          <a:ea typeface="Aptos" panose="020B0004020202020204" pitchFamily="34" charset="0"/>
                          <a:cs typeface="Calibri" panose="020F0502020204030204" pitchFamily="34" charset="0"/>
                        </a:rPr>
                        <a:t>Core Theme: Health and Wellbeing</a:t>
                      </a:r>
                      <a:endParaRPr lang="en-GB" sz="1100" b="1" dirty="0">
                        <a:effectLst/>
                        <a:latin typeface="+mn-lt"/>
                        <a:ea typeface="Aptos" panose="020B0004020202020204" pitchFamily="34" charset="0"/>
                        <a:cs typeface="Times New Roman" panose="02020603050405020304" pitchFamily="18" charset="0"/>
                      </a:endParaRPr>
                    </a:p>
                  </a:txBody>
                  <a:tcPr marL="55721" marR="55721" marT="0" marB="0">
                    <a:solidFill>
                      <a:schemeClr val="bg1"/>
                    </a:solidFill>
                  </a:tcPr>
                </a:tc>
                <a:tc hMerge="1">
                  <a:txBody>
                    <a:bodyPr/>
                    <a:lstStyle/>
                    <a:p>
                      <a:pPr algn="ctr">
                        <a:lnSpc>
                          <a:spcPct val="107000"/>
                        </a:lnSpc>
                        <a:spcAft>
                          <a:spcPts val="800"/>
                        </a:spcAft>
                      </a:pPr>
                      <a:endParaRPr lang="en-GB" sz="1350" dirty="0">
                        <a:effectLst/>
                        <a:latin typeface="+mn-lt"/>
                        <a:ea typeface="Aptos" panose="020B0004020202020204" pitchFamily="34" charset="0"/>
                        <a:cs typeface="Times New Roman" panose="02020603050405020304" pitchFamily="18" charset="0"/>
                      </a:endParaRPr>
                    </a:p>
                  </a:txBody>
                  <a:tcPr marL="68580" marR="68580" marT="0" marB="0">
                    <a:solidFill>
                      <a:schemeClr val="bg1"/>
                    </a:solidFill>
                  </a:tcPr>
                </a:tc>
                <a:tc gridSpan="2">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b="1" dirty="0">
                          <a:solidFill>
                            <a:srgbClr val="000000"/>
                          </a:solidFill>
                          <a:effectLst/>
                          <a:latin typeface="+mn-lt"/>
                          <a:cs typeface="Calibri" panose="020F0502020204030204" pitchFamily="34" charset="0"/>
                        </a:rPr>
                        <a:t>Core Theme: Relationships</a:t>
                      </a:r>
                      <a:endParaRPr lang="en-GB" sz="1100" b="1" dirty="0">
                        <a:effectLst/>
                        <a:latin typeface="+mn-lt"/>
                        <a:cs typeface="Times New Roman" panose="02020603050405020304" pitchFamily="18" charset="0"/>
                      </a:endParaRPr>
                    </a:p>
                  </a:txBody>
                  <a:tcPr marL="55721" marR="55721" marT="0" marB="0">
                    <a:solidFill>
                      <a:schemeClr val="bg1"/>
                    </a:solidFill>
                  </a:tcPr>
                </a:tc>
                <a:tc hMerge="1">
                  <a:txBody>
                    <a:bodyPr/>
                    <a:lstStyle/>
                    <a:p>
                      <a:endParaRPr dirty="0"/>
                    </a:p>
                  </a:txBody>
                  <a:tcPr marL="68580" marR="68580" marT="0" marB="0">
                    <a:solidFill>
                      <a:schemeClr val="bg1"/>
                    </a:solidFill>
                  </a:tcPr>
                </a:tc>
                <a:tc gridSpan="2">
                  <a:txBody>
                    <a:bodyPr/>
                    <a:lstStyle/>
                    <a:p>
                      <a:pPr algn="ctr">
                        <a:lnSpc>
                          <a:spcPct val="107000"/>
                        </a:lnSpc>
                        <a:spcAft>
                          <a:spcPts val="800"/>
                        </a:spcAft>
                      </a:pPr>
                      <a:r>
                        <a:rPr lang="en-GB" sz="1100" b="1" dirty="0">
                          <a:solidFill>
                            <a:srgbClr val="000000"/>
                          </a:solidFill>
                          <a:effectLst/>
                          <a:latin typeface="+mn-lt"/>
                          <a:cs typeface="Calibri" panose="020F0502020204030204" pitchFamily="34" charset="0"/>
                        </a:rPr>
                        <a:t>Core Theme: Living in the Wider World</a:t>
                      </a:r>
                      <a:endParaRPr lang="en-GB" sz="1100" b="1" dirty="0">
                        <a:effectLst/>
                        <a:latin typeface="+mn-lt"/>
                        <a:cs typeface="Times New Roman" panose="02020603050405020304" pitchFamily="18" charset="0"/>
                      </a:endParaRPr>
                    </a:p>
                  </a:txBody>
                  <a:tcPr marL="55721" marR="55721" marT="0" marB="0">
                    <a:solidFill>
                      <a:schemeClr val="bg1"/>
                    </a:solidFill>
                  </a:tcPr>
                </a:tc>
                <a:tc hMerge="1">
                  <a:txBody>
                    <a:bodyPr/>
                    <a:lstStyle/>
                    <a:p>
                      <a:endParaRPr dirty="0"/>
                    </a:p>
                  </a:txBody>
                  <a:tcPr marL="68580" marR="68580" marT="0" marB="0">
                    <a:solidFill>
                      <a:schemeClr val="bg1"/>
                    </a:solidFill>
                  </a:tcPr>
                </a:tc>
                <a:extLst>
                  <a:ext uri="{0D108BD9-81ED-4DB2-BD59-A6C34878D82A}">
                    <a16:rowId xmlns:a16="http://schemas.microsoft.com/office/drawing/2014/main" val="1432441902"/>
                  </a:ext>
                </a:extLst>
              </a:tr>
              <a:tr h="408623">
                <a:tc vMerge="1">
                  <a:txBody>
                    <a:bodyPr/>
                    <a:lstStyle/>
                    <a:p>
                      <a:pPr algn="ctr"/>
                      <a:endParaRPr lang="en-GB" sz="1200" b="1" dirty="0"/>
                    </a:p>
                  </a:txBody>
                  <a:tcPr marL="74295" marR="74295" marT="37148" marB="37148" anchor="ctr">
                    <a:solidFill>
                      <a:schemeClr val="bg1"/>
                    </a:solidFill>
                  </a:tcPr>
                </a:tc>
                <a:tc>
                  <a:txBody>
                    <a:bodyPr/>
                    <a:lstStyle/>
                    <a:p>
                      <a:r>
                        <a:rPr lang="en-GB" sz="1000" kern="1200" dirty="0">
                          <a:solidFill>
                            <a:schemeClr val="tx1"/>
                          </a:solidFill>
                          <a:effectLst/>
                          <a:latin typeface="+mn-lt"/>
                          <a:ea typeface="+mn-ea"/>
                          <a:cs typeface="+mn-cs"/>
                        </a:rPr>
                        <a:t>Yr 10 – The Colour Thief </a:t>
                      </a:r>
                    </a:p>
                    <a:p>
                      <a:r>
                        <a:rPr lang="en-GB" sz="1000" kern="1200" dirty="0">
                          <a:solidFill>
                            <a:schemeClr val="tx1"/>
                          </a:solidFill>
                          <a:effectLst/>
                          <a:latin typeface="+mn-lt"/>
                          <a:ea typeface="+mn-ea"/>
                          <a:cs typeface="+mn-cs"/>
                        </a:rPr>
                        <a:t>(The Story Project)</a:t>
                      </a:r>
                    </a:p>
                  </a:txBody>
                  <a:tcPr marL="74295" marR="74295" marT="37148" marB="37148">
                    <a:solidFill>
                      <a:schemeClr val="bg1"/>
                    </a:solidFill>
                  </a:tcPr>
                </a:tc>
                <a:tc>
                  <a:txBody>
                    <a:bodyPr/>
                    <a:lstStyle/>
                    <a:p>
                      <a:pPr algn="ctr"/>
                      <a:r>
                        <a:rPr lang="en-GB" sz="900" dirty="0">
                          <a:latin typeface="+mn-lt"/>
                        </a:rPr>
                        <a:t>NSPCC Speak Out, Stay Safe programme, not addressed through The Story Project</a:t>
                      </a:r>
                    </a:p>
                  </a:txBody>
                  <a:tcPr marL="74295" marR="74295" marT="37148" marB="37148">
                    <a:solidFill>
                      <a:schemeClr val="bg1"/>
                    </a:solidFill>
                  </a:tcPr>
                </a:tc>
                <a:tc>
                  <a:txBody>
                    <a:bodyPr/>
                    <a:lstStyle/>
                    <a:p>
                      <a:pPr algn="l"/>
                      <a:r>
                        <a:rPr lang="en-GB" sz="1000" dirty="0">
                          <a:latin typeface="+mn-lt"/>
                        </a:rPr>
                        <a:t>Yr 10 – Ritu Weds Chandi (The Story Project) </a:t>
                      </a:r>
                    </a:p>
                  </a:txBody>
                  <a:tcPr marL="74295" marR="74295" marT="37148" marB="37148">
                    <a:solidFill>
                      <a:schemeClr val="bg1"/>
                    </a:solidFill>
                  </a:tcPr>
                </a:tc>
                <a:tc>
                  <a:txBody>
                    <a:bodyPr/>
                    <a:lstStyle/>
                    <a:p>
                      <a:pPr marL="171450" indent="-171450" algn="l">
                        <a:buFont typeface="Arial" panose="020B0604020202020204" pitchFamily="34" charset="0"/>
                        <a:buChar char="•"/>
                      </a:pPr>
                      <a:r>
                        <a:rPr lang="en-GB" sz="800" dirty="0">
                          <a:latin typeface="+mn-lt"/>
                        </a:rPr>
                        <a:t>Sexual health and contraception</a:t>
                      </a:r>
                    </a:p>
                    <a:p>
                      <a:pPr marL="171450" indent="-171450" algn="l">
                        <a:buFont typeface="Arial" panose="020B0604020202020204" pitchFamily="34" charset="0"/>
                        <a:buChar char="•"/>
                      </a:pPr>
                      <a:r>
                        <a:rPr lang="en-GB" sz="800" dirty="0">
                          <a:latin typeface="+mn-lt"/>
                        </a:rPr>
                        <a:t>Online relationships and digital safety</a:t>
                      </a:r>
                    </a:p>
                    <a:p>
                      <a:pPr marL="171450" indent="-171450" algn="l">
                        <a:buFont typeface="Arial" panose="020B0604020202020204" pitchFamily="34" charset="0"/>
                        <a:buChar char="•"/>
                      </a:pPr>
                      <a:r>
                        <a:rPr lang="en-GB" sz="800" dirty="0">
                          <a:latin typeface="+mn-lt"/>
                        </a:rPr>
                        <a:t>Exploitation, harassment and abuse</a:t>
                      </a:r>
                    </a:p>
                    <a:p>
                      <a:pPr marL="171450" indent="-171450" algn="l">
                        <a:buFont typeface="Arial" panose="020B0604020202020204" pitchFamily="34" charset="0"/>
                        <a:buChar char="•"/>
                      </a:pPr>
                      <a:r>
                        <a:rPr lang="en-GB" sz="800" dirty="0">
                          <a:latin typeface="+mn-lt"/>
                        </a:rPr>
                        <a:t>Equality, diversity and discrimination </a:t>
                      </a:r>
                    </a:p>
                  </a:txBody>
                  <a:tcPr marL="74295" marR="74295" marT="37148" marB="37148">
                    <a:solidFill>
                      <a:schemeClr val="bg1"/>
                    </a:solidFill>
                  </a:tcPr>
                </a:tc>
                <a:tc>
                  <a:txBody>
                    <a:bodyPr/>
                    <a:lstStyle/>
                    <a:p>
                      <a:pPr algn="l"/>
                      <a:r>
                        <a:rPr lang="en-GB" sz="1000" kern="1200" dirty="0">
                          <a:solidFill>
                            <a:schemeClr val="tx1"/>
                          </a:solidFill>
                          <a:effectLst/>
                          <a:latin typeface="+mn-lt"/>
                          <a:ea typeface="+mn-ea"/>
                          <a:cs typeface="+mn-cs"/>
                        </a:rPr>
                        <a:t>Yr 10 – Pizza Face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endParaRPr lang="en-GB" sz="1000" kern="1200" dirty="0">
                        <a:solidFill>
                          <a:schemeClr val="tx1"/>
                        </a:solidFill>
                        <a:effectLst/>
                        <a:latin typeface="+mn-lt"/>
                        <a:ea typeface="+mn-ea"/>
                        <a:cs typeface="+mn-cs"/>
                      </a:endParaRPr>
                    </a:p>
                  </a:txBody>
                  <a:tcPr marL="74295" marR="74295" marT="37148" marB="37148">
                    <a:solidFill>
                      <a:schemeClr val="bg1"/>
                    </a:solidFill>
                  </a:tcPr>
                </a:tc>
                <a:tc>
                  <a:txBody>
                    <a:bodyPr/>
                    <a:lstStyle/>
                    <a:p>
                      <a:pPr marL="171450" indent="-171450">
                        <a:buFont typeface="Arial" panose="020B0604020202020204" pitchFamily="34" charset="0"/>
                        <a:buChar char="•"/>
                      </a:pPr>
                      <a:r>
                        <a:rPr lang="en-GB" sz="800" kern="1200" dirty="0">
                          <a:solidFill>
                            <a:schemeClr val="tx1"/>
                          </a:solidFill>
                          <a:effectLst/>
                          <a:latin typeface="+mn-lt"/>
                          <a:ea typeface="+mn-ea"/>
                          <a:cs typeface="+mn-cs"/>
                        </a:rPr>
                        <a:t>Drugs, alcohol and risk taking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Financial literacy and money management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Careers, employability and future planning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Rights, responsibilities and the law </a:t>
                      </a:r>
                    </a:p>
                  </a:txBody>
                  <a:tcPr marL="74295" marR="74295" marT="37148" marB="37148">
                    <a:solidFill>
                      <a:schemeClr val="bg1"/>
                    </a:solidFill>
                  </a:tcPr>
                </a:tc>
                <a:extLst>
                  <a:ext uri="{0D108BD9-81ED-4DB2-BD59-A6C34878D82A}">
                    <a16:rowId xmlns:a16="http://schemas.microsoft.com/office/drawing/2014/main" val="1053413415"/>
                  </a:ext>
                </a:extLst>
              </a:tr>
              <a:tr h="408623">
                <a:tc vMerge="1">
                  <a:txBody>
                    <a:bodyPr/>
                    <a:lstStyle/>
                    <a:p>
                      <a:pPr algn="ctr"/>
                      <a:endParaRPr lang="en-GB" sz="1200" b="1" dirty="0"/>
                    </a:p>
                  </a:txBody>
                  <a:tcPr marL="74295" marR="74295" marT="37148" marB="37148" anchor="c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Yr 11 – Sunny Side Up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(The Story Project) </a:t>
                      </a:r>
                    </a:p>
                  </a:txBody>
                  <a:tcPr marL="74295" marR="74295" marT="37148" marB="37148">
                    <a:solidFill>
                      <a:schemeClr val="bg1"/>
                    </a:solidFill>
                  </a:tcPr>
                </a:tc>
                <a:tc>
                  <a:txBody>
                    <a:bodyPr/>
                    <a:lstStyle/>
                    <a:p>
                      <a:pPr algn="ctr"/>
                      <a:r>
                        <a:rPr lang="en-GB" sz="900" kern="1200" dirty="0">
                          <a:solidFill>
                            <a:schemeClr val="tx1"/>
                          </a:solidFill>
                          <a:effectLst/>
                          <a:latin typeface="+mn-lt"/>
                          <a:ea typeface="+mn-ea"/>
                          <a:cs typeface="+mn-cs"/>
                        </a:rPr>
                        <a:t>NSPCC Speak Out, Stay Safe programme, not addressed through </a:t>
                      </a:r>
                      <a:r>
                        <a:rPr lang="en-GB" sz="900" i="1" kern="1200" dirty="0">
                          <a:solidFill>
                            <a:schemeClr val="tx1"/>
                          </a:solidFill>
                          <a:effectLst/>
                          <a:latin typeface="+mn-lt"/>
                          <a:ea typeface="+mn-ea"/>
                          <a:cs typeface="+mn-cs"/>
                        </a:rPr>
                        <a:t>The Story Project</a:t>
                      </a:r>
                      <a:endParaRPr lang="en-GB" sz="900" dirty="0">
                        <a:latin typeface="+mn-lt"/>
                      </a:endParaRP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Yr 11 – Making a Baby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latin typeface="+mn-lt"/>
                      </a:endParaRPr>
                    </a:p>
                  </a:txBody>
                  <a:tcPr marL="74295" marR="74295" marT="37148" marB="37148">
                    <a:solidFill>
                      <a:schemeClr val="bg1"/>
                    </a:solidFill>
                  </a:tcPr>
                </a:tc>
                <a:tc>
                  <a:txBody>
                    <a:bodyPr/>
                    <a:lstStyle/>
                    <a:p>
                      <a:pPr marL="171450" indent="-171450" algn="l">
                        <a:buFont typeface="Arial" panose="020B0604020202020204" pitchFamily="34" charset="0"/>
                        <a:buChar char="•"/>
                      </a:pPr>
                      <a:r>
                        <a:rPr lang="en-GB" sz="900" dirty="0">
                          <a:latin typeface="+mn-lt"/>
                        </a:rPr>
                        <a:t>Sexual health and contraception</a:t>
                      </a:r>
                    </a:p>
                    <a:p>
                      <a:pPr marL="171450" indent="-171450" algn="l">
                        <a:buFont typeface="Arial" panose="020B0604020202020204" pitchFamily="34" charset="0"/>
                        <a:buChar char="•"/>
                      </a:pPr>
                      <a:r>
                        <a:rPr lang="en-GB" sz="900" dirty="0">
                          <a:latin typeface="+mn-lt"/>
                        </a:rPr>
                        <a:t>Relationship abuse and exploitation</a:t>
                      </a:r>
                    </a:p>
                    <a:p>
                      <a:pPr marL="171450" indent="-171450" algn="l">
                        <a:buFont typeface="Arial" panose="020B0604020202020204" pitchFamily="34" charset="0"/>
                        <a:buChar char="•"/>
                      </a:pPr>
                      <a:r>
                        <a:rPr lang="en-GB" sz="900" dirty="0">
                          <a:latin typeface="+mn-lt"/>
                        </a:rPr>
                        <a:t>Substance awareness and risk management </a:t>
                      </a:r>
                    </a:p>
                    <a:p>
                      <a:pPr marL="171450" indent="-171450" algn="l">
                        <a:buFont typeface="Arial" panose="020B0604020202020204" pitchFamily="34" charset="0"/>
                        <a:buChar char="•"/>
                      </a:pPr>
                      <a:r>
                        <a:rPr lang="en-GB" sz="900" dirty="0">
                          <a:latin typeface="+mn-lt"/>
                        </a:rPr>
                        <a:t>Personal safety and independent decision-making</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Yr 11 – Finding my Voice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endParaRPr lang="en-GB" sz="1000" kern="1200" dirty="0">
                        <a:solidFill>
                          <a:schemeClr val="tx1"/>
                        </a:solidFill>
                        <a:effectLst/>
                        <a:latin typeface="+mn-lt"/>
                        <a:ea typeface="+mn-ea"/>
                        <a:cs typeface="+mn-cs"/>
                      </a:endParaRPr>
                    </a:p>
                  </a:txBody>
                  <a:tcPr marL="74295" marR="74295" marT="37148" marB="37148">
                    <a:solidFill>
                      <a:schemeClr val="bg1"/>
                    </a:solidFill>
                  </a:tcPr>
                </a:tc>
                <a:tc>
                  <a:txBody>
                    <a:bodyPr/>
                    <a:lstStyle/>
                    <a:p>
                      <a:pPr marL="171450" indent="-171450" algn="l">
                        <a:buFont typeface="Arial" panose="020B0604020202020204" pitchFamily="34" charset="0"/>
                        <a:buChar char="•"/>
                      </a:pPr>
                      <a:r>
                        <a:rPr lang="en-GB" sz="800" dirty="0">
                          <a:latin typeface="+mn-lt"/>
                        </a:rPr>
                        <a:t>Careers and employability skills</a:t>
                      </a:r>
                    </a:p>
                    <a:p>
                      <a:pPr marL="171450" indent="-171450" algn="l">
                        <a:buFont typeface="Arial" panose="020B0604020202020204" pitchFamily="34" charset="0"/>
                        <a:buChar char="•"/>
                      </a:pPr>
                      <a:r>
                        <a:rPr lang="en-GB" sz="800" dirty="0">
                          <a:latin typeface="+mn-lt"/>
                        </a:rPr>
                        <a:t>Financial literacy and budgeting </a:t>
                      </a:r>
                    </a:p>
                    <a:p>
                      <a:pPr marL="171450" indent="-171450" algn="l">
                        <a:buFont typeface="Arial" panose="020B0604020202020204" pitchFamily="34" charset="0"/>
                        <a:buChar char="•"/>
                      </a:pPr>
                      <a:r>
                        <a:rPr lang="en-GB" sz="800" dirty="0">
                          <a:latin typeface="+mn-lt"/>
                        </a:rPr>
                        <a:t>Independent living and adulthood</a:t>
                      </a:r>
                    </a:p>
                  </a:txBody>
                  <a:tcPr marL="74295" marR="74295" marT="37148" marB="37148">
                    <a:solidFill>
                      <a:schemeClr val="bg1"/>
                    </a:solidFill>
                  </a:tcPr>
                </a:tc>
                <a:extLst>
                  <a:ext uri="{0D108BD9-81ED-4DB2-BD59-A6C34878D82A}">
                    <a16:rowId xmlns:a16="http://schemas.microsoft.com/office/drawing/2014/main" val="629181335"/>
                  </a:ext>
                </a:extLst>
              </a:tr>
            </a:tbl>
          </a:graphicData>
        </a:graphic>
      </p:graphicFrame>
      <p:sp>
        <p:nvSpPr>
          <p:cNvPr id="2" name="Rectangle 1">
            <a:extLst>
              <a:ext uri="{FF2B5EF4-FFF2-40B4-BE49-F238E27FC236}">
                <a16:creationId xmlns:a16="http://schemas.microsoft.com/office/drawing/2014/main" id="{A27EA633-A060-2B11-081F-4D96DA7619F8}"/>
              </a:ext>
            </a:extLst>
          </p:cNvPr>
          <p:cNvSpPr/>
          <p:nvPr/>
        </p:nvSpPr>
        <p:spPr>
          <a:xfrm>
            <a:off x="1238250" y="0"/>
            <a:ext cx="7429500" cy="317459"/>
          </a:xfrm>
          <a:prstGeom prst="rect">
            <a:avLst/>
          </a:prstGeom>
        </p:spPr>
        <p:txBody>
          <a:bodyPr wrap="square">
            <a:spAutoFit/>
          </a:bodyPr>
          <a:lstStyle/>
          <a:p>
            <a:pPr algn="ctr">
              <a:spcAft>
                <a:spcPts val="488"/>
              </a:spcAft>
            </a:pPr>
            <a:r>
              <a:rPr lang="en-GB" sz="1463" b="1" u="sng" dirty="0">
                <a:solidFill>
                  <a:srgbClr val="000000"/>
                </a:solidFill>
                <a:ea typeface="Calibri" panose="020F0502020204030204" pitchFamily="34" charset="0"/>
              </a:rPr>
              <a:t>Key Stage 4 Curriculum Map: Semi-formal pathway</a:t>
            </a:r>
            <a:endParaRPr lang="en-GB" sz="2438" b="1" u="sng" dirty="0">
              <a:solidFill>
                <a:srgbClr val="FF1F64"/>
              </a:solidFill>
              <a:ea typeface="Calibri" panose="020F0502020204030204" pitchFamily="34" charset="0"/>
            </a:endParaRPr>
          </a:p>
        </p:txBody>
      </p:sp>
    </p:spTree>
    <p:extLst>
      <p:ext uri="{BB962C8B-B14F-4D97-AF65-F5344CB8AC3E}">
        <p14:creationId xmlns:p14="http://schemas.microsoft.com/office/powerpoint/2010/main" val="3124306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0224760B-A366-475C-9BAC-2C657CC63B24}"/>
              </a:ext>
            </a:extLst>
          </p:cNvPr>
          <p:cNvGraphicFramePr>
            <a:graphicFrameLocks noGrp="1"/>
          </p:cNvGraphicFramePr>
          <p:nvPr>
            <p:extLst>
              <p:ext uri="{D42A27DB-BD31-4B8C-83A1-F6EECF244321}">
                <p14:modId xmlns:p14="http://schemas.microsoft.com/office/powerpoint/2010/main" val="4145902411"/>
              </p:ext>
            </p:extLst>
          </p:nvPr>
        </p:nvGraphicFramePr>
        <p:xfrm>
          <a:off x="0" y="666286"/>
          <a:ext cx="9906001" cy="27563601"/>
        </p:xfrm>
        <a:graphic>
          <a:graphicData uri="http://schemas.openxmlformats.org/drawingml/2006/table">
            <a:tbl>
              <a:tblPr firstRow="1" bandRow="1">
                <a:tableStyleId>{BC89EF96-8CEA-46FF-86C4-4CE0E7609802}</a:tableStyleId>
              </a:tblPr>
              <a:tblGrid>
                <a:gridCol w="1415143">
                  <a:extLst>
                    <a:ext uri="{9D8B030D-6E8A-4147-A177-3AD203B41FA5}">
                      <a16:colId xmlns:a16="http://schemas.microsoft.com/office/drawing/2014/main" val="3340256213"/>
                    </a:ext>
                  </a:extLst>
                </a:gridCol>
                <a:gridCol w="1415143">
                  <a:extLst>
                    <a:ext uri="{9D8B030D-6E8A-4147-A177-3AD203B41FA5}">
                      <a16:colId xmlns:a16="http://schemas.microsoft.com/office/drawing/2014/main" val="3260752408"/>
                    </a:ext>
                  </a:extLst>
                </a:gridCol>
                <a:gridCol w="1415143">
                  <a:extLst>
                    <a:ext uri="{9D8B030D-6E8A-4147-A177-3AD203B41FA5}">
                      <a16:colId xmlns:a16="http://schemas.microsoft.com/office/drawing/2014/main" val="363345038"/>
                    </a:ext>
                  </a:extLst>
                </a:gridCol>
                <a:gridCol w="1415143">
                  <a:extLst>
                    <a:ext uri="{9D8B030D-6E8A-4147-A177-3AD203B41FA5}">
                      <a16:colId xmlns:a16="http://schemas.microsoft.com/office/drawing/2014/main" val="1183885922"/>
                    </a:ext>
                  </a:extLst>
                </a:gridCol>
                <a:gridCol w="1415143">
                  <a:extLst>
                    <a:ext uri="{9D8B030D-6E8A-4147-A177-3AD203B41FA5}">
                      <a16:colId xmlns:a16="http://schemas.microsoft.com/office/drawing/2014/main" val="3910190036"/>
                    </a:ext>
                  </a:extLst>
                </a:gridCol>
                <a:gridCol w="1415143">
                  <a:extLst>
                    <a:ext uri="{9D8B030D-6E8A-4147-A177-3AD203B41FA5}">
                      <a16:colId xmlns:a16="http://schemas.microsoft.com/office/drawing/2014/main" val="1484064003"/>
                    </a:ext>
                  </a:extLst>
                </a:gridCol>
                <a:gridCol w="1415143">
                  <a:extLst>
                    <a:ext uri="{9D8B030D-6E8A-4147-A177-3AD203B41FA5}">
                      <a16:colId xmlns:a16="http://schemas.microsoft.com/office/drawing/2014/main" val="663795535"/>
                    </a:ext>
                  </a:extLst>
                </a:gridCol>
              </a:tblGrid>
              <a:tr h="371475">
                <a:tc>
                  <a:txBody>
                    <a:bodyPr/>
                    <a:lstStyle/>
                    <a:p>
                      <a:pPr algn="ctr"/>
                      <a:r>
                        <a:rPr lang="en-GB" sz="2000" dirty="0">
                          <a:latin typeface="+mn-lt"/>
                        </a:rPr>
                        <a:t>Cycle 2</a:t>
                      </a:r>
                    </a:p>
                  </a:txBody>
                  <a:tcPr marL="74295" marR="74295" marT="37148" marB="37148" anchor="ctr"/>
                </a:tc>
                <a:tc>
                  <a:txBody>
                    <a:bodyPr/>
                    <a:lstStyle/>
                    <a:p>
                      <a:pPr algn="ctr"/>
                      <a:r>
                        <a:rPr lang="en-GB" sz="1200" dirty="0">
                          <a:latin typeface="+mn-lt"/>
                        </a:rPr>
                        <a:t>Autumn 1</a:t>
                      </a:r>
                    </a:p>
                  </a:txBody>
                  <a:tcPr marL="74295" marR="74295" marT="37148" marB="37148" anchor="ctr"/>
                </a:tc>
                <a:tc>
                  <a:txBody>
                    <a:bodyPr/>
                    <a:lstStyle/>
                    <a:p>
                      <a:pPr algn="ctr"/>
                      <a:r>
                        <a:rPr lang="en-GB" sz="1200" dirty="0">
                          <a:latin typeface="+mn-lt"/>
                        </a:rPr>
                        <a:t>Autumn 2</a:t>
                      </a:r>
                    </a:p>
                  </a:txBody>
                  <a:tcPr marL="74295" marR="74295" marT="37148" marB="37148" anchor="ctr"/>
                </a:tc>
                <a:tc>
                  <a:txBody>
                    <a:bodyPr/>
                    <a:lstStyle/>
                    <a:p>
                      <a:pPr algn="ctr"/>
                      <a:r>
                        <a:rPr lang="en-GB" sz="1200" dirty="0">
                          <a:latin typeface="+mn-lt"/>
                        </a:rPr>
                        <a:t>Spring 1</a:t>
                      </a:r>
                    </a:p>
                  </a:txBody>
                  <a:tcPr marL="74295" marR="74295" marT="37148" marB="37148" anchor="ctr"/>
                </a:tc>
                <a:tc>
                  <a:txBody>
                    <a:bodyPr/>
                    <a:lstStyle/>
                    <a:p>
                      <a:pPr algn="ctr"/>
                      <a:r>
                        <a:rPr lang="en-GB" sz="1200" dirty="0">
                          <a:latin typeface="+mn-lt"/>
                        </a:rPr>
                        <a:t>Spring 2</a:t>
                      </a:r>
                    </a:p>
                  </a:txBody>
                  <a:tcPr marL="74295" marR="74295" marT="37148" marB="37148" anchor="ctr"/>
                </a:tc>
                <a:tc>
                  <a:txBody>
                    <a:bodyPr/>
                    <a:lstStyle/>
                    <a:p>
                      <a:pPr algn="ctr"/>
                      <a:r>
                        <a:rPr lang="en-GB" sz="1200" dirty="0">
                          <a:latin typeface="+mn-lt"/>
                        </a:rPr>
                        <a:t>Summer 1</a:t>
                      </a:r>
                    </a:p>
                  </a:txBody>
                  <a:tcPr marL="74295" marR="74295" marT="37148" marB="37148" anchor="ctr"/>
                </a:tc>
                <a:tc>
                  <a:txBody>
                    <a:bodyPr/>
                    <a:lstStyle/>
                    <a:p>
                      <a:pPr algn="ctr"/>
                      <a:r>
                        <a:rPr lang="en-GB" sz="1200" dirty="0">
                          <a:latin typeface="+mn-lt"/>
                        </a:rPr>
                        <a:t>Summer 2</a:t>
                      </a:r>
                    </a:p>
                  </a:txBody>
                  <a:tcPr marL="74295" marR="74295" marT="37148" marB="37148" anchor="ctr"/>
                </a:tc>
                <a:extLst>
                  <a:ext uri="{0D108BD9-81ED-4DB2-BD59-A6C34878D82A}">
                    <a16:rowId xmlns:a16="http://schemas.microsoft.com/office/drawing/2014/main" val="3442045256"/>
                  </a:ext>
                </a:extLst>
              </a:tr>
              <a:tr h="272415">
                <a:tc gridSpan="7">
                  <a:txBody>
                    <a:bodyPr/>
                    <a:lstStyle/>
                    <a:p>
                      <a:r>
                        <a:rPr lang="en-GB" sz="1300" b="1" dirty="0">
                          <a:latin typeface="+mn-lt"/>
                        </a:rPr>
                        <a:t>ASDAN (Personal Progress Awards) supported by the Power of Reading  and our Maths Semi Formal Curriculum </a:t>
                      </a:r>
                    </a:p>
                  </a:txBody>
                  <a:tcPr marL="74295" marR="74295" marT="37148" marB="37148">
                    <a:solidFill>
                      <a:srgbClr val="DAE3F3"/>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tc hMerge="1">
                  <a:txBody>
                    <a:bodyPr/>
                    <a:lstStyle/>
                    <a:p>
                      <a:endParaRPr lang="en-GB" dirty="0"/>
                    </a:p>
                  </a:txBody>
                  <a:tcPr>
                    <a:solidFill>
                      <a:srgbClr val="DAE3F3">
                        <a:alpha val="20000"/>
                      </a:srgbClr>
                    </a:solidFill>
                  </a:tcPr>
                </a:tc>
                <a:extLst>
                  <a:ext uri="{0D108BD9-81ED-4DB2-BD59-A6C34878D82A}">
                    <a16:rowId xmlns:a16="http://schemas.microsoft.com/office/drawing/2014/main" val="2780832576"/>
                  </a:ext>
                </a:extLst>
              </a:tr>
              <a:tr h="408623">
                <a:tc>
                  <a:txBody>
                    <a:bodyPr/>
                    <a:lstStyle/>
                    <a:p>
                      <a:pPr algn="ctr"/>
                      <a:r>
                        <a:rPr lang="en-GB" sz="1200" b="1" dirty="0">
                          <a:latin typeface="+mn-lt"/>
                        </a:rPr>
                        <a:t>English</a:t>
                      </a:r>
                    </a:p>
                  </a:txBody>
                  <a:tcPr marL="74295" marR="74295" marT="37148" marB="37148" anchor="ctr">
                    <a:solidFill>
                      <a:schemeClr val="bg1"/>
                    </a:solidFill>
                  </a:tcPr>
                </a:tc>
                <a:tc>
                  <a:txBody>
                    <a:bodyPr/>
                    <a:lstStyle/>
                    <a:p>
                      <a:pPr algn="ctr"/>
                      <a:r>
                        <a:rPr lang="en-GB" sz="1100" dirty="0">
                          <a:latin typeface="+mn-lt"/>
                        </a:rPr>
                        <a:t>Transport and journeys</a:t>
                      </a:r>
                    </a:p>
                  </a:txBody>
                  <a:tcPr marL="74295" marR="74295" marT="37148" marB="37148">
                    <a:solidFill>
                      <a:schemeClr val="bg1"/>
                    </a:solidFill>
                  </a:tcPr>
                </a:tc>
                <a:tc>
                  <a:txBody>
                    <a:bodyPr/>
                    <a:lstStyle/>
                    <a:p>
                      <a:pPr algn="ctr"/>
                      <a:r>
                        <a:rPr lang="en-GB" sz="1100" dirty="0">
                          <a:latin typeface="+mn-lt"/>
                        </a:rPr>
                        <a:t>Information and</a:t>
                      </a:r>
                    </a:p>
                    <a:p>
                      <a:pPr algn="ctr"/>
                      <a:r>
                        <a:rPr lang="en-GB" sz="1100" dirty="0">
                          <a:latin typeface="+mn-lt"/>
                        </a:rPr>
                        <a:t>Non-Fiction Stories</a:t>
                      </a:r>
                    </a:p>
                  </a:txBody>
                  <a:tcPr marL="74295" marR="74295" marT="37148" marB="37148">
                    <a:solidFill>
                      <a:schemeClr val="bg1"/>
                    </a:solidFill>
                  </a:tcPr>
                </a:tc>
                <a:tc>
                  <a:txBody>
                    <a:bodyPr/>
                    <a:lstStyle/>
                    <a:p>
                      <a:pPr algn="ctr"/>
                      <a:r>
                        <a:rPr lang="en-GB" sz="1100" dirty="0">
                          <a:latin typeface="+mn-lt"/>
                        </a:rPr>
                        <a:t>Poetry</a:t>
                      </a:r>
                    </a:p>
                  </a:txBody>
                  <a:tcPr marL="74295" marR="74295" marT="37148" marB="37148">
                    <a:solidFill>
                      <a:schemeClr val="bg1"/>
                    </a:solidFill>
                  </a:tcPr>
                </a:tc>
                <a:tc>
                  <a:txBody>
                    <a:bodyPr/>
                    <a:lstStyle/>
                    <a:p>
                      <a:pPr algn="ctr"/>
                      <a:r>
                        <a:rPr lang="en-GB" sz="1100" dirty="0">
                          <a:latin typeface="+mn-lt"/>
                        </a:rPr>
                        <a:t>Feelings</a:t>
                      </a:r>
                    </a:p>
                  </a:txBody>
                  <a:tcPr marL="74295" marR="74295" marT="37148" marB="37148">
                    <a:solidFill>
                      <a:schemeClr val="bg1"/>
                    </a:solidFill>
                  </a:tcPr>
                </a:tc>
                <a:tc>
                  <a:txBody>
                    <a:bodyPr/>
                    <a:lstStyle/>
                    <a:p>
                      <a:pPr algn="ctr"/>
                      <a:r>
                        <a:rPr lang="en-GB" sz="1100" dirty="0">
                          <a:latin typeface="+mn-lt"/>
                        </a:rPr>
                        <a:t>Contemporary Fiction and traditional twists</a:t>
                      </a:r>
                    </a:p>
                  </a:txBody>
                  <a:tcPr marL="74295" marR="74295" marT="37148" marB="37148">
                    <a:solidFill>
                      <a:schemeClr val="bg1"/>
                    </a:solidFill>
                  </a:tcPr>
                </a:tc>
                <a:tc>
                  <a:txBody>
                    <a:bodyPr/>
                    <a:lstStyle/>
                    <a:p>
                      <a:pPr algn="ctr"/>
                      <a:r>
                        <a:rPr lang="en-GB" sz="1100" dirty="0">
                          <a:latin typeface="+mn-lt"/>
                        </a:rPr>
                        <a:t>Animals and Habitats</a:t>
                      </a:r>
                    </a:p>
                  </a:txBody>
                  <a:tcPr marL="74295" marR="74295" marT="37148" marB="37148">
                    <a:solidFill>
                      <a:schemeClr val="bg1"/>
                    </a:solidFill>
                  </a:tcPr>
                </a:tc>
                <a:extLst>
                  <a:ext uri="{0D108BD9-81ED-4DB2-BD59-A6C34878D82A}">
                    <a16:rowId xmlns:a16="http://schemas.microsoft.com/office/drawing/2014/main" val="2855998141"/>
                  </a:ext>
                </a:extLst>
              </a:tr>
              <a:tr h="1485900">
                <a:tc>
                  <a:txBody>
                    <a:bodyPr/>
                    <a:lstStyle/>
                    <a:p>
                      <a:pPr algn="ctr"/>
                      <a:r>
                        <a:rPr lang="en-GB" sz="1200" b="1" dirty="0">
                          <a:latin typeface="+mn-lt"/>
                        </a:rPr>
                        <a:t>Maths</a:t>
                      </a:r>
                    </a:p>
                  </a:txBody>
                  <a:tcPr marL="74295" marR="74295" marT="37148" marB="37148" anchor="ctr">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 Number Systems </a:t>
                      </a: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U2: Pattern Spotting </a:t>
                      </a:r>
                      <a:endParaRPr lang="en-GB" sz="1000" b="0" dirty="0">
                        <a:effectLst/>
                        <a:latin typeface="+mn-lt"/>
                        <a:ea typeface="Times New Roman" panose="02020603050405020304" pitchFamily="18" charset="0"/>
                      </a:endParaRPr>
                    </a:p>
                    <a:p>
                      <a:pPr algn="l"/>
                      <a:endParaRPr lang="en-GB" sz="100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U1:Pattern Spotting </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U2: Investigating Numbers</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End of Term 1 Consolidation and Assessment</a:t>
                      </a:r>
                      <a:endParaRPr lang="en-GB" sz="1000" b="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U4: Exploring Shape</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U6: Reasoning with Measure</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U5: Generalising Arithmetic</a:t>
                      </a:r>
                      <a:endParaRPr lang="en-GB" sz="1000" b="0" dirty="0">
                        <a:effectLst/>
                        <a:latin typeface="+mn-lt"/>
                        <a:ea typeface="Times New Roman" panose="02020603050405020304" pitchFamily="18" charset="0"/>
                      </a:endParaRPr>
                    </a:p>
                    <a:p>
                      <a:pPr algn="l"/>
                      <a:endParaRPr lang="en-GB" sz="1000" dirty="0">
                        <a:effectLst/>
                        <a:latin typeface="+mn-lt"/>
                        <a:ea typeface="Times New Roman" panose="02020603050405020304" pitchFamily="18" charset="0"/>
                      </a:endParaRPr>
                    </a:p>
                    <a:p>
                      <a:pPr algn="l"/>
                      <a:r>
                        <a:rPr lang="en-GB" sz="1000" b="1" dirty="0">
                          <a:effectLst/>
                          <a:latin typeface="+mn-lt"/>
                          <a:ea typeface="Calibri" panose="020F0502020204030204" pitchFamily="34" charset="0"/>
                        </a:rPr>
                        <a:t> </a:t>
                      </a:r>
                      <a:endParaRPr lang="en-GB" sz="100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U7/8: Discovering Equivalency/ Reasoning with Fractions</a:t>
                      </a: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U9: Solving Problems with Number</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U12: Exploring Change</a:t>
                      </a:r>
                      <a:r>
                        <a:rPr lang="en-GB" sz="1000" b="0" dirty="0">
                          <a:effectLst/>
                          <a:latin typeface="+mn-lt"/>
                          <a:ea typeface="Calibri" panose="020F0502020204030204" pitchFamily="34" charset="0"/>
                        </a:rPr>
                        <a:t> </a:t>
                      </a:r>
                      <a:endParaRPr lang="en-GB" sz="1000" b="0" dirty="0">
                        <a:effectLst/>
                        <a:latin typeface="+mn-lt"/>
                        <a:ea typeface="Times New Roman" panose="02020603050405020304" pitchFamily="18" charset="0"/>
                      </a:endParaRPr>
                    </a:p>
                    <a:p>
                      <a:pPr algn="l"/>
                      <a:r>
                        <a:rPr lang="en-GB" sz="1000" b="0" dirty="0">
                          <a:effectLst/>
                          <a:latin typeface="+mn-lt"/>
                          <a:ea typeface="Calibri" panose="020F0502020204030204" pitchFamily="34" charset="0"/>
                        </a:rPr>
                        <a:t> </a:t>
                      </a:r>
                      <a:endParaRPr lang="en-GB" sz="1000" b="0" dirty="0">
                        <a:effectLst/>
                        <a:latin typeface="+mn-lt"/>
                        <a:ea typeface="Times New Roman" panose="02020603050405020304" pitchFamily="18" charset="0"/>
                      </a:endParaRPr>
                    </a:p>
                    <a:p>
                      <a:pPr algn="l"/>
                      <a:r>
                        <a:rPr lang="en-GB" sz="1000" b="0" dirty="0">
                          <a:effectLst/>
                          <a:latin typeface="+mn-lt"/>
                          <a:ea typeface="Calibri" panose="020F0502020204030204" pitchFamily="34" charset="0"/>
                        </a:rPr>
                        <a:t> </a:t>
                      </a:r>
                      <a:endParaRPr lang="en-GB" sz="1000" b="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U10: Investigating Statistics</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U11: Visualising Shape</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U12: Exploring Change</a:t>
                      </a:r>
                      <a:endParaRPr lang="en-GB" sz="1000" b="0" dirty="0">
                        <a:effectLst/>
                        <a:latin typeface="+mn-lt"/>
                        <a:ea typeface="Times New Roman" panose="02020603050405020304" pitchFamily="18" charset="0"/>
                      </a:endParaRPr>
                    </a:p>
                    <a:p>
                      <a:pPr algn="l"/>
                      <a:endParaRPr lang="en-GB" sz="1000" b="0" dirty="0">
                        <a:effectLst/>
                        <a:latin typeface="+mn-lt"/>
                        <a:ea typeface="Times New Roman" panose="02020603050405020304" pitchFamily="18" charset="0"/>
                      </a:endParaRPr>
                    </a:p>
                  </a:txBody>
                  <a:tcPr marL="55721" marR="55721" marT="0" marB="0">
                    <a:solidFill>
                      <a:schemeClr val="bg1"/>
                    </a:solidFill>
                  </a:tcPr>
                </a:tc>
                <a:tc>
                  <a:txBody>
                    <a:bodyPr/>
                    <a:lstStyle/>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U13: Reasoning Proportionally</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U14:Describing Position</a:t>
                      </a:r>
                      <a:endParaRPr lang="en-GB" sz="1000" b="0" dirty="0">
                        <a:solidFill>
                          <a:schemeClr val="tx1"/>
                        </a:solidFill>
                        <a:effectLst/>
                        <a:latin typeface="+mn-lt"/>
                        <a:ea typeface="Calibri" panose="020F0502020204030204" pitchFamily="34" charset="0"/>
                      </a:endParaRPr>
                    </a:p>
                    <a:p>
                      <a:pPr marL="171450" indent="-171450" algn="l">
                        <a:buFont typeface="Arial" panose="020B0604020202020204" pitchFamily="34" charset="0"/>
                        <a:buChar char="•"/>
                      </a:pPr>
                      <a:r>
                        <a:rPr lang="en-GB" sz="1000" b="0" dirty="0">
                          <a:solidFill>
                            <a:srgbClr val="000000"/>
                          </a:solidFill>
                          <a:effectLst/>
                          <a:latin typeface="+mn-lt"/>
                          <a:ea typeface="Calibri" panose="020F0502020204030204" pitchFamily="34" charset="0"/>
                        </a:rPr>
                        <a:t>U15: Measuring and Estimating </a:t>
                      </a:r>
                      <a:endParaRPr lang="en-GB" sz="1000" b="0" dirty="0">
                        <a:effectLst/>
                        <a:latin typeface="+mn-lt"/>
                        <a:ea typeface="Times New Roman" panose="02020603050405020304" pitchFamily="18" charset="0"/>
                      </a:endParaRPr>
                    </a:p>
                    <a:p>
                      <a:pPr algn="l"/>
                      <a:endParaRPr lang="en-GB" sz="1000" b="0" dirty="0">
                        <a:effectLst/>
                        <a:latin typeface="+mn-lt"/>
                        <a:ea typeface="Times New Roman" panose="02020603050405020304" pitchFamily="18" charset="0"/>
                      </a:endParaRPr>
                    </a:p>
                  </a:txBody>
                  <a:tcPr marL="55721" marR="55721" marT="0" marB="0">
                    <a:solidFill>
                      <a:schemeClr val="bg1"/>
                    </a:solidFill>
                  </a:tcPr>
                </a:tc>
                <a:extLst>
                  <a:ext uri="{0D108BD9-81ED-4DB2-BD59-A6C34878D82A}">
                    <a16:rowId xmlns:a16="http://schemas.microsoft.com/office/drawing/2014/main" val="2070550864"/>
                  </a:ext>
                </a:extLst>
              </a:tr>
              <a:tr h="272415">
                <a:tc gridSpan="7">
                  <a:txBody>
                    <a:bodyPr/>
                    <a:lstStyle/>
                    <a:p>
                      <a:r>
                        <a:rPr lang="en-GB" sz="1300" b="1" dirty="0">
                          <a:latin typeface="+mn-lt"/>
                        </a:rPr>
                        <a:t>ASDAN (Towards Independence) </a:t>
                      </a:r>
                    </a:p>
                  </a:txBody>
                  <a:tcPr marL="74295" marR="74295" marT="37148" marB="37148">
                    <a:solidFill>
                      <a:srgbClr val="DAE3F3"/>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2291898071"/>
                  </a:ext>
                </a:extLst>
              </a:tr>
              <a:tr h="805769">
                <a:tc>
                  <a:txBody>
                    <a:bodyPr/>
                    <a:lstStyle/>
                    <a:p>
                      <a:pPr algn="ctr"/>
                      <a:r>
                        <a:rPr lang="en-GB" sz="1200" b="1" dirty="0">
                          <a:latin typeface="+mn-lt"/>
                        </a:rPr>
                        <a:t>Art &amp; Design</a:t>
                      </a:r>
                    </a:p>
                  </a:txBody>
                  <a:tcPr marL="74295" marR="74295" marT="37148" marB="37148" anchor="ctr">
                    <a:solidFill>
                      <a:schemeClr val="bg1"/>
                    </a:solidFill>
                  </a:tcPr>
                </a:tc>
                <a:tc>
                  <a:txBody>
                    <a:bodyPr/>
                    <a:lstStyle/>
                    <a:p>
                      <a:pPr marL="0" indent="0">
                        <a:spcAft>
                          <a:spcPts val="300"/>
                        </a:spcAft>
                        <a:buFont typeface="Arial" panose="020B0604020202020204" pitchFamily="34" charset="0"/>
                        <a:buNone/>
                      </a:pPr>
                      <a:r>
                        <a:rPr lang="en-GB" sz="1000" b="1" dirty="0">
                          <a:solidFill>
                            <a:srgbClr val="000000"/>
                          </a:solidFill>
                          <a:effectLst/>
                          <a:latin typeface="+mn-lt"/>
                          <a:ea typeface="MS Mincho" panose="02020609040205080304" pitchFamily="49" charset="-128"/>
                          <a:cs typeface="Times New Roman" panose="02020603050405020304" pitchFamily="18" charset="0"/>
                        </a:rPr>
                        <a:t>Art &amp; Design: Print making &amp; Pattern </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Explore a range of printing tools and materials.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Understand cause and effect through printing.</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Create repeated patterns.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Make choices about colours and resources.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fine motor skills.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Communicate preferences and evaluate Art work.</a:t>
                      </a:r>
                      <a:endParaRPr lang="en-GB" sz="800" dirty="0">
                        <a:effectLst/>
                        <a:latin typeface="+mn-lt"/>
                        <a:ea typeface="MS Mincho" panose="02020609040205080304" pitchFamily="49" charset="-128"/>
                        <a:cs typeface="Times New Roman" panose="02020603050405020304" pitchFamily="18" charset="0"/>
                      </a:endParaRPr>
                    </a:p>
                    <a:p>
                      <a:pPr marL="63500" indent="-171450">
                        <a:spcAft>
                          <a:spcPts val="300"/>
                        </a:spcAft>
                        <a:buFont typeface="Arial" panose="020B0604020202020204" pitchFamily="34" charset="0"/>
                        <a:buChar char="•"/>
                      </a:pPr>
                      <a:endParaRPr lang="en-GB" sz="8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marL="0" indent="0">
                        <a:spcAft>
                          <a:spcPts val="300"/>
                        </a:spcAft>
                        <a:buFont typeface="Arial" panose="020B0604020202020204" pitchFamily="34" charset="0"/>
                        <a:buNone/>
                      </a:pPr>
                      <a:r>
                        <a:rPr lang="en-US" sz="1000" b="1" dirty="0">
                          <a:solidFill>
                            <a:srgbClr val="000000"/>
                          </a:solidFill>
                          <a:effectLst/>
                          <a:latin typeface="+mn-lt"/>
                          <a:ea typeface="MS Mincho" panose="02020609040205080304" pitchFamily="49" charset="-128"/>
                          <a:cs typeface="Times New Roman" panose="02020603050405020304" pitchFamily="18" charset="0"/>
                        </a:rPr>
                        <a:t>DT:</a:t>
                      </a:r>
                      <a:r>
                        <a:rPr lang="en-US" sz="1000" b="1" dirty="0">
                          <a:solidFill>
                            <a:srgbClr val="000000"/>
                          </a:solidFill>
                          <a:effectLst/>
                          <a:latin typeface="+mn-lt"/>
                          <a:ea typeface="Times New Roman" panose="02020603050405020304" pitchFamily="18" charset="0"/>
                          <a:cs typeface="Times New Roman" panose="02020603050405020304" pitchFamily="18" charset="0"/>
                        </a:rPr>
                        <a:t> </a:t>
                      </a:r>
                      <a:r>
                        <a:rPr lang="en-GB" sz="1000" b="1" dirty="0">
                          <a:solidFill>
                            <a:srgbClr val="000000"/>
                          </a:solidFill>
                          <a:effectLst/>
                          <a:latin typeface="+mn-lt"/>
                          <a:ea typeface="MS Mincho" panose="02020609040205080304" pitchFamily="49" charset="-128"/>
                          <a:cs typeface="Times New Roman" panose="02020603050405020304" pitchFamily="18" charset="0"/>
                        </a:rPr>
                        <a:t>Structures - Bird Feeders &amp; Mini Shelters</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Explore construction materials </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Build and test structures </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Make choices </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Join materials </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Select appropriate resources </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fine motor skills </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Evaluate finished products </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Understand purpose and function</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endParaRPr lang="en-GB" sz="8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marL="0" indent="0">
                        <a:spcAft>
                          <a:spcPts val="300"/>
                        </a:spcAft>
                        <a:buFont typeface="Arial" panose="020B0604020202020204" pitchFamily="34" charset="0"/>
                        <a:buNone/>
                      </a:pPr>
                      <a:r>
                        <a:rPr lang="en-GB" sz="1000" b="1" dirty="0">
                          <a:solidFill>
                            <a:srgbClr val="000000"/>
                          </a:solidFill>
                          <a:effectLst/>
                          <a:latin typeface="+mn-lt"/>
                          <a:ea typeface="MS Mincho" panose="02020609040205080304" pitchFamily="49" charset="-128"/>
                          <a:cs typeface="Times New Roman" panose="02020603050405020304" pitchFamily="18" charset="0"/>
                        </a:rPr>
                        <a:t>Art &amp; Design: Painting and mixed media - Artists, Colour &amp; Creativity</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effectLst/>
                          <a:latin typeface="+mn-lt"/>
                          <a:ea typeface="MS Mincho" panose="02020609040205080304" pitchFamily="49" charset="-128"/>
                          <a:cs typeface="Times New Roman" panose="02020603050405020304" pitchFamily="18" charset="0"/>
                        </a:rPr>
                        <a:t>Explore, identify and mix a range of colours using different painting tools and techniques.</a:t>
                      </a:r>
                    </a:p>
                    <a:p>
                      <a:pPr marL="171450" indent="-171450">
                        <a:spcAft>
                          <a:spcPts val="300"/>
                        </a:spcAft>
                        <a:buFont typeface="Arial" panose="020B0604020202020204" pitchFamily="34" charset="0"/>
                        <a:buChar char="•"/>
                      </a:pPr>
                      <a:r>
                        <a:rPr lang="en-GB" sz="800" dirty="0">
                          <a:effectLst/>
                          <a:latin typeface="+mn-lt"/>
                          <a:ea typeface="MS Mincho" panose="02020609040205080304" pitchFamily="49" charset="-128"/>
                          <a:cs typeface="Times New Roman" panose="02020603050405020304" pitchFamily="18" charset="0"/>
                        </a:rPr>
                        <a:t>Investigate the work of famous artists and respond to their use of colour, shape, pattern and texture.</a:t>
                      </a:r>
                    </a:p>
                    <a:p>
                      <a:pPr marL="171450" indent="-171450">
                        <a:spcAft>
                          <a:spcPts val="300"/>
                        </a:spcAft>
                        <a:buFont typeface="Arial" panose="020B0604020202020204" pitchFamily="34" charset="0"/>
                        <a:buChar char="•"/>
                      </a:pPr>
                      <a:r>
                        <a:rPr lang="en-GB" sz="800" dirty="0">
                          <a:effectLst/>
                          <a:latin typeface="+mn-lt"/>
                          <a:ea typeface="MS Mincho" panose="02020609040205080304" pitchFamily="49" charset="-128"/>
                          <a:cs typeface="Times New Roman" panose="02020603050405020304" pitchFamily="18" charset="0"/>
                        </a:rPr>
                        <a:t>Use colour, texture and mark making to communicate feelings, preferences and personal responses.</a:t>
                      </a:r>
                    </a:p>
                    <a:p>
                      <a:pPr marL="171450" indent="-171450">
                        <a:spcAft>
                          <a:spcPts val="300"/>
                        </a:spcAft>
                        <a:buFont typeface="Arial" panose="020B0604020202020204" pitchFamily="34" charset="0"/>
                        <a:buChar char="•"/>
                      </a:pPr>
                      <a:r>
                        <a:rPr lang="en-GB" sz="800" dirty="0">
                          <a:effectLst/>
                          <a:latin typeface="+mn-lt"/>
                          <a:ea typeface="MS Mincho" panose="02020609040205080304" pitchFamily="49" charset="-128"/>
                          <a:cs typeface="Times New Roman" panose="02020603050405020304" pitchFamily="18" charset="0"/>
                        </a:rPr>
                        <a:t>Develop painting and mixed media skills through exploration, experimentation and repeated practice.</a:t>
                      </a:r>
                    </a:p>
                    <a:p>
                      <a:pPr marL="171450" indent="-171450">
                        <a:spcAft>
                          <a:spcPts val="300"/>
                        </a:spcAft>
                        <a:buFont typeface="Arial" panose="020B0604020202020204" pitchFamily="34" charset="0"/>
                        <a:buChar char="•"/>
                      </a:pPr>
                      <a:r>
                        <a:rPr lang="en-GB" sz="800" dirty="0">
                          <a:effectLst/>
                          <a:latin typeface="+mn-lt"/>
                          <a:ea typeface="MS Mincho" panose="02020609040205080304" pitchFamily="49" charset="-128"/>
                          <a:cs typeface="Times New Roman" panose="02020603050405020304" pitchFamily="18" charset="0"/>
                        </a:rPr>
                        <a:t>Create individual and collaborative artwork inspired by artists, experiences and personal interests.</a:t>
                      </a:r>
                    </a:p>
                    <a:p>
                      <a:pPr marL="171450" indent="-171450">
                        <a:spcAft>
                          <a:spcPts val="300"/>
                        </a:spcAft>
                        <a:buFont typeface="Arial" panose="020B0604020202020204" pitchFamily="34" charset="0"/>
                        <a:buChar char="•"/>
                      </a:pPr>
                      <a:r>
                        <a:rPr lang="en-GB" sz="800" dirty="0">
                          <a:effectLst/>
                          <a:latin typeface="+mn-lt"/>
                          <a:ea typeface="MS Mincho" panose="02020609040205080304" pitchFamily="49" charset="-128"/>
                          <a:cs typeface="Times New Roman" panose="02020603050405020304" pitchFamily="18" charset="0"/>
                        </a:rPr>
                        <a:t>Reflect upon, discuss and evaluate artwork using preferred communication methods.</a:t>
                      </a:r>
                    </a:p>
                    <a:p>
                      <a:pPr marL="0" indent="0">
                        <a:spcAft>
                          <a:spcPts val="300"/>
                        </a:spcAft>
                        <a:buFont typeface="Arial" panose="020B0604020202020204" pitchFamily="34" charset="0"/>
                        <a:buNone/>
                      </a:pPr>
                      <a:endParaRPr lang="en-GB" sz="8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marL="0" indent="0">
                        <a:spcAft>
                          <a:spcPts val="300"/>
                        </a:spcAft>
                        <a:buFont typeface="Arial" panose="020B0604020202020204" pitchFamily="34" charset="0"/>
                        <a:buNone/>
                      </a:pPr>
                      <a:r>
                        <a:rPr lang="en-US" sz="1000" b="1" dirty="0">
                          <a:solidFill>
                            <a:srgbClr val="000000"/>
                          </a:solidFill>
                          <a:effectLst/>
                          <a:latin typeface="+mn-lt"/>
                          <a:ea typeface="MS Mincho" panose="02020609040205080304" pitchFamily="49" charset="-128"/>
                          <a:cs typeface="Times New Roman" panose="02020603050405020304" pitchFamily="18" charset="0"/>
                        </a:rPr>
                        <a:t>DT: Enterprise product sale</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Understand that products are designed and made for a purpose and a customer</a:t>
                      </a:r>
                      <a:endParaRPr lang="en-GB" sz="800" dirty="0">
                        <a:effectLst/>
                        <a:latin typeface="+mn-lt"/>
                        <a:ea typeface="MS Mincho" panose="02020609040205080304" pitchFamily="49" charset="-128"/>
                        <a:cs typeface="Times New Roman" panose="02020603050405020304" pitchFamily="18" charset="0"/>
                      </a:endParaRPr>
                    </a:p>
                    <a:p>
                      <a:pPr marL="171450" indent="-171450">
                        <a:buFont typeface="Arial" panose="020B0604020202020204" pitchFamily="34" charset="0"/>
                        <a:buChar char="•"/>
                      </a:pPr>
                      <a:r>
                        <a:rPr lang="en-GB" sz="800" dirty="0">
                          <a:solidFill>
                            <a:srgbClr val="000000"/>
                          </a:solidFill>
                          <a:effectLst/>
                          <a:latin typeface="+mn-lt"/>
                          <a:ea typeface="Calibri" panose="020F0502020204030204" pitchFamily="34" charset="0"/>
                          <a:cs typeface="Times New Roman" panose="02020603050405020304" pitchFamily="18" charset="0"/>
                        </a:rPr>
                        <a:t>Follow a simple design process: Explore → Design → Make → Evaluate.</a:t>
                      </a:r>
                      <a:endParaRPr lang="en-GB" sz="800" dirty="0">
                        <a:effectLst/>
                        <a:latin typeface="+mn-l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800" dirty="0">
                          <a:solidFill>
                            <a:srgbClr val="000000"/>
                          </a:solidFill>
                          <a:effectLst/>
                          <a:latin typeface="+mn-lt"/>
                          <a:ea typeface="Calibri" panose="020F0502020204030204" pitchFamily="34" charset="0"/>
                          <a:cs typeface="Times New Roman" panose="02020603050405020304" pitchFamily="18" charset="0"/>
                        </a:rPr>
                        <a:t>Select appropriate materials, tools and decorations with increasing independence.</a:t>
                      </a:r>
                      <a:endParaRPr lang="en-GB" sz="800" dirty="0">
                        <a:effectLst/>
                        <a:latin typeface="+mn-l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800" dirty="0">
                          <a:solidFill>
                            <a:srgbClr val="000000"/>
                          </a:solidFill>
                          <a:effectLst/>
                          <a:latin typeface="+mn-lt"/>
                          <a:ea typeface="Calibri" panose="020F0502020204030204" pitchFamily="34" charset="0"/>
                          <a:cs typeface="Times New Roman" panose="02020603050405020304" pitchFamily="18" charset="0"/>
                        </a:rPr>
                        <a:t>Use simple making skills to construct and decorate products.</a:t>
                      </a:r>
                      <a:endParaRPr lang="en-GB" sz="800" dirty="0">
                        <a:effectLst/>
                        <a:latin typeface="+mn-l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800" dirty="0">
                          <a:solidFill>
                            <a:srgbClr val="000000"/>
                          </a:solidFill>
                          <a:effectLst/>
                          <a:latin typeface="+mn-lt"/>
                          <a:ea typeface="Calibri" panose="020F0502020204030204" pitchFamily="34" charset="0"/>
                          <a:cs typeface="Times New Roman" panose="02020603050405020304" pitchFamily="18" charset="0"/>
                        </a:rPr>
                        <a:t>Develop communication, teamwork and enterprise skills.</a:t>
                      </a:r>
                      <a:endParaRPr lang="en-GB" sz="800" dirty="0">
                        <a:effectLst/>
                        <a:latin typeface="+mn-l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800" dirty="0">
                          <a:solidFill>
                            <a:srgbClr val="000000"/>
                          </a:solidFill>
                          <a:effectLst/>
                          <a:latin typeface="+mn-lt"/>
                          <a:ea typeface="Calibri" panose="020F0502020204030204" pitchFamily="34" charset="0"/>
                          <a:cs typeface="Times New Roman" panose="02020603050405020304" pitchFamily="18" charset="0"/>
                        </a:rPr>
                        <a:t>Evaluate products and understand how products can be improved.</a:t>
                      </a:r>
                      <a:endParaRPr lang="en-GB" sz="800" dirty="0">
                        <a:effectLst/>
                        <a:latin typeface="+mn-lt"/>
                        <a:ea typeface="Calibri" panose="020F0502020204030204" pitchFamily="34" charset="0"/>
                        <a:cs typeface="Times New Roman" panose="02020603050405020304" pitchFamily="18" charset="0"/>
                      </a:endParaRPr>
                    </a:p>
                    <a:p>
                      <a:pPr marL="171450" indent="-171450">
                        <a:spcAft>
                          <a:spcPts val="300"/>
                        </a:spcAft>
                        <a:buFont typeface="Arial" panose="020B0604020202020204" pitchFamily="34" charset="0"/>
                        <a:buChar char="•"/>
                      </a:pPr>
                      <a:endParaRPr lang="en-GB" sz="800" dirty="0">
                        <a:effectLst/>
                        <a:latin typeface="+mn-lt"/>
                        <a:ea typeface="MS Mincho" panose="02020609040205080304" pitchFamily="49" charset="-128"/>
                        <a:cs typeface="Times New Roman" panose="02020603050405020304" pitchFamily="18" charset="0"/>
                      </a:endParaRPr>
                    </a:p>
                    <a:p>
                      <a:pPr marL="0" indent="0">
                        <a:spcAft>
                          <a:spcPts val="300"/>
                        </a:spcAft>
                        <a:buFont typeface="Arial" panose="020B0604020202020204" pitchFamily="34" charset="0"/>
                        <a:buNone/>
                      </a:pPr>
                      <a:r>
                        <a:rPr lang="en-US" sz="800" b="1" dirty="0">
                          <a:effectLst/>
                          <a:latin typeface="+mn-lt"/>
                          <a:ea typeface="MS Mincho" panose="02020609040205080304" pitchFamily="49" charset="-128"/>
                          <a:cs typeface="Times New Roman" panose="02020603050405020304" pitchFamily="18" charset="0"/>
                        </a:rPr>
                        <a:t> </a:t>
                      </a:r>
                      <a:endParaRPr lang="en-GB" sz="8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marL="0" indent="0">
                        <a:lnSpc>
                          <a:spcPts val="1500"/>
                        </a:lnSpc>
                        <a:spcAft>
                          <a:spcPts val="800"/>
                        </a:spcAft>
                        <a:buFont typeface="Arial" panose="020B0604020202020204" pitchFamily="34" charset="0"/>
                        <a:buNone/>
                      </a:pPr>
                      <a:r>
                        <a:rPr lang="en-GB" sz="1000" b="1" dirty="0">
                          <a:solidFill>
                            <a:srgbClr val="000000"/>
                          </a:solidFill>
                          <a:effectLst/>
                          <a:latin typeface="+mn-lt"/>
                          <a:ea typeface="MS Mincho" panose="02020609040205080304" pitchFamily="49" charset="-128"/>
                          <a:cs typeface="Calibri" panose="020F0502020204030204" pitchFamily="34" charset="0"/>
                        </a:rPr>
                        <a:t>Art &amp; Design:</a:t>
                      </a:r>
                      <a:r>
                        <a:rPr lang="en-GB" sz="1000" b="1" dirty="0">
                          <a:solidFill>
                            <a:srgbClr val="000000"/>
                          </a:solidFill>
                          <a:effectLst/>
                          <a:latin typeface="+mn-lt"/>
                          <a:ea typeface="Calibri" panose="020F0502020204030204" pitchFamily="34" charset="0"/>
                          <a:cs typeface="Calibri" panose="020F0502020204030204" pitchFamily="34" charset="0"/>
                        </a:rPr>
                        <a:t> </a:t>
                      </a:r>
                      <a:r>
                        <a:rPr lang="en-GB" sz="1000" b="1" dirty="0">
                          <a:solidFill>
                            <a:srgbClr val="000000"/>
                          </a:solidFill>
                          <a:effectLst/>
                          <a:latin typeface="+mn-lt"/>
                          <a:ea typeface="Times New Roman" panose="02020603050405020304" pitchFamily="18" charset="0"/>
                          <a:cs typeface="Calibri" panose="020F0502020204030204" pitchFamily="34" charset="0"/>
                        </a:rPr>
                        <a:t>Textiles, Printing &amp; Surface Design</a:t>
                      </a:r>
                      <a:endParaRPr lang="en-GB" sz="1000" dirty="0">
                        <a:effectLst/>
                        <a:latin typeface="+mn-lt"/>
                        <a:ea typeface="Calibri" panose="020F0502020204030204" pitchFamily="34" charset="0"/>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Explore and investigate a range of fabrics, textures and textile materials.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printing and surface decoration skills using a range of tools and techniques.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fine motor control, hand-eye coordination and creative confidence.</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Create personalised textile outcomes by making independent creative choices.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Communicate preferences and evaluate creative work.</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endParaRPr lang="en-GB" sz="8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marL="0" indent="0">
                        <a:spcAft>
                          <a:spcPts val="300"/>
                        </a:spcAft>
                        <a:buFont typeface="Arial" panose="020B0604020202020204" pitchFamily="34" charset="0"/>
                        <a:buNone/>
                      </a:pPr>
                      <a:r>
                        <a:rPr lang="en-US" sz="1000" b="1" dirty="0">
                          <a:solidFill>
                            <a:srgbClr val="000000"/>
                          </a:solidFill>
                          <a:effectLst/>
                          <a:latin typeface="+mn-lt"/>
                          <a:ea typeface="MS Mincho" panose="02020609040205080304" pitchFamily="49" charset="-128"/>
                          <a:cs typeface="Times New Roman" panose="02020603050405020304" pitchFamily="18" charset="0"/>
                        </a:rPr>
                        <a:t>DT:</a:t>
                      </a:r>
                      <a:r>
                        <a:rPr lang="en-GB" sz="1000" b="1" dirty="0">
                          <a:solidFill>
                            <a:srgbClr val="000000"/>
                          </a:solidFill>
                          <a:effectLst/>
                          <a:latin typeface="+mn-lt"/>
                          <a:ea typeface="MS Mincho" panose="02020609040205080304" pitchFamily="49" charset="-128"/>
                          <a:cs typeface="Calibri" panose="020F0502020204030204" pitchFamily="34" charset="0"/>
                        </a:rPr>
                        <a:t> Healthy Snacks &amp; Picnic Enterprise</a:t>
                      </a:r>
                      <a:endParaRPr lang="en-GB" sz="10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practical food preparation skills through repeated hands-on experiences.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Understand the importance of healthy food choices and balanced snacks.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independence and confidence in everyday cooking activities.</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Work safely and hygienically when preparing food.</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Communicate preferences, opinions and choices about food.</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r>
                        <a:rPr lang="en-GB" sz="800" dirty="0">
                          <a:solidFill>
                            <a:srgbClr val="000000"/>
                          </a:solidFill>
                          <a:effectLst/>
                          <a:latin typeface="+mn-lt"/>
                          <a:ea typeface="MS Mincho" panose="02020609040205080304" pitchFamily="49" charset="-128"/>
                          <a:cs typeface="Times New Roman" panose="02020603050405020304" pitchFamily="18" charset="0"/>
                        </a:rPr>
                        <a:t>Develop enterprise and teamwork skills through a real-life context.</a:t>
                      </a:r>
                      <a:endParaRPr lang="en-GB" sz="800" dirty="0">
                        <a:effectLst/>
                        <a:latin typeface="+mn-lt"/>
                        <a:ea typeface="MS Mincho" panose="02020609040205080304" pitchFamily="49" charset="-128"/>
                        <a:cs typeface="Times New Roman" panose="02020603050405020304" pitchFamily="18" charset="0"/>
                      </a:endParaRPr>
                    </a:p>
                    <a:p>
                      <a:pPr marL="171450" indent="-171450">
                        <a:spcAft>
                          <a:spcPts val="300"/>
                        </a:spcAft>
                        <a:buFont typeface="Arial" panose="020B0604020202020204" pitchFamily="34" charset="0"/>
                        <a:buChar char="•"/>
                      </a:pPr>
                      <a:endParaRPr lang="en-GB" sz="8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644559711"/>
                  </a:ext>
                </a:extLst>
              </a:tr>
              <a:tr h="362666">
                <a:tc rowSpan="4">
                  <a:txBody>
                    <a:bodyPr/>
                    <a:lstStyle/>
                    <a:p>
                      <a:pPr algn="ctr"/>
                      <a:endParaRPr lang="en-GB" sz="1200" b="1" dirty="0">
                        <a:latin typeface="+mn-lt"/>
                      </a:endParaRPr>
                    </a:p>
                    <a:p>
                      <a:pPr algn="ctr"/>
                      <a:r>
                        <a:rPr lang="en-GB" sz="1200" b="1" dirty="0">
                          <a:latin typeface="+mn-lt"/>
                        </a:rPr>
                        <a:t>Outdoor Learning</a:t>
                      </a:r>
                    </a:p>
                    <a:p>
                      <a:pPr algn="ctr"/>
                      <a:r>
                        <a:rPr lang="en-GB" sz="1200" b="1" dirty="0">
                          <a:latin typeface="+mn-lt"/>
                        </a:rPr>
                        <a:t>(Year 10)</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r>
                        <a:rPr lang="en-GB" sz="1200" b="1" dirty="0">
                          <a:latin typeface="+mn-lt"/>
                        </a:rPr>
                        <a:t>Outdoor Learning</a:t>
                      </a:r>
                    </a:p>
                    <a:p>
                      <a:pPr algn="ctr"/>
                      <a:r>
                        <a:rPr lang="en-GB" sz="1200" b="1" dirty="0">
                          <a:latin typeface="+mn-lt"/>
                        </a:rPr>
                        <a:t>(Year 11)</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txBody>
                  <a:tcPr marL="74295" marR="74295" marT="37148" marB="37148">
                    <a:solidFill>
                      <a:schemeClr val="bg1"/>
                    </a:solidFill>
                  </a:tcPr>
                </a:tc>
                <a:tc gridSpan="3">
                  <a:txBody>
                    <a:bodyPr/>
                    <a:lstStyle/>
                    <a:p>
                      <a:pPr algn="ctr"/>
                      <a:r>
                        <a:rPr lang="en-GB" sz="1000" b="1" dirty="0">
                          <a:latin typeface="+mn-lt"/>
                        </a:rPr>
                        <a:t>Using and Looking After Workshop Tools</a:t>
                      </a:r>
                    </a:p>
                  </a:txBody>
                  <a:tcPr marL="74295" marR="74295" marT="37148" marB="37148" anchor="ctr">
                    <a:solidFill>
                      <a:schemeClr val="bg1"/>
                    </a:solidFill>
                  </a:tcPr>
                </a:tc>
                <a:tc hMerge="1">
                  <a:txBody>
                    <a:bodyPr/>
                    <a:lstStyle/>
                    <a:p>
                      <a:pPr algn="ctr"/>
                      <a:endParaRPr lang="en-GB" sz="1350" dirty="0"/>
                    </a:p>
                  </a:txBody>
                  <a:tcPr>
                    <a:solidFill>
                      <a:schemeClr val="bg1"/>
                    </a:solidFill>
                  </a:tcPr>
                </a:tc>
                <a:tc hMerge="1">
                  <a:txBody>
                    <a:bodyPr/>
                    <a:lstStyle/>
                    <a:p>
                      <a:pPr algn="ctr"/>
                      <a:endParaRPr lang="en-GB" sz="1350" dirty="0"/>
                    </a:p>
                  </a:txBody>
                  <a:tcPr>
                    <a:solidFill>
                      <a:schemeClr val="bg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mn-lt"/>
                        </a:rPr>
                        <a:t>Getting Ready to Plant</a:t>
                      </a:r>
                      <a:endParaRPr lang="en-GB" sz="1000" dirty="0">
                        <a:latin typeface="+mn-lt"/>
                      </a:endParaRPr>
                    </a:p>
                  </a:txBody>
                  <a:tcPr marL="74295" marR="74295" marT="37148" marB="37148" anchor="ctr">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350" dirty="0"/>
                    </a:p>
                  </a:txBody>
                  <a:tcPr>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350" dirty="0"/>
                    </a:p>
                  </a:txBody>
                  <a:tcPr>
                    <a:solidFill>
                      <a:schemeClr val="bg1"/>
                    </a:solidFill>
                  </a:tcPr>
                </a:tc>
                <a:extLst>
                  <a:ext uri="{0D108BD9-81ED-4DB2-BD59-A6C34878D82A}">
                    <a16:rowId xmlns:a16="http://schemas.microsoft.com/office/drawing/2014/main" val="3888266754"/>
                  </a:ext>
                </a:extLst>
              </a:tr>
              <a:tr h="362666">
                <a:tc vMerge="1">
                  <a:txBody>
                    <a:bodyPr/>
                    <a:lstStyle/>
                    <a:p>
                      <a:pPr algn="ctr"/>
                      <a:endParaRPr lang="en-GB" sz="1500" b="1" dirty="0"/>
                    </a:p>
                  </a:txBody>
                  <a:tcPr anchor="ctr">
                    <a:solidFill>
                      <a:schemeClr val="bg1"/>
                    </a:solidFill>
                  </a:tcPr>
                </a:tc>
                <a:tc>
                  <a:txBody>
                    <a:bodyPr/>
                    <a:lstStyle/>
                    <a:p>
                      <a:pPr algn="l"/>
                      <a:r>
                        <a:rPr lang="en-GB" sz="800" b="1" dirty="0">
                          <a:latin typeface="+mn-lt"/>
                        </a:rPr>
                        <a:t>Safe Tool Use</a:t>
                      </a:r>
                    </a:p>
                    <a:p>
                      <a:pPr marL="171450" indent="-171450" algn="l">
                        <a:buFont typeface="Arial" panose="020B0604020202020204" pitchFamily="34" charset="0"/>
                        <a:buChar char="•"/>
                      </a:pPr>
                      <a:r>
                        <a:rPr lang="en-GB" sz="800" dirty="0">
                          <a:latin typeface="+mn-lt"/>
                        </a:rPr>
                        <a:t>Know some tools.</a:t>
                      </a:r>
                    </a:p>
                    <a:p>
                      <a:pPr marL="171450" indent="-171450" algn="l">
                        <a:buFont typeface="Arial" panose="020B0604020202020204" pitchFamily="34" charset="0"/>
                        <a:buChar char="•"/>
                      </a:pPr>
                      <a:r>
                        <a:rPr lang="en-GB" sz="800" dirty="0">
                          <a:latin typeface="+mn-lt"/>
                        </a:rPr>
                        <a:t>Pick the right tool.</a:t>
                      </a:r>
                    </a:p>
                    <a:p>
                      <a:pPr marL="171450" indent="-171450" algn="l">
                        <a:buFont typeface="Arial" panose="020B0604020202020204" pitchFamily="34" charset="0"/>
                        <a:buChar char="•"/>
                      </a:pPr>
                      <a:r>
                        <a:rPr lang="en-GB" sz="800" dirty="0">
                          <a:latin typeface="+mn-lt"/>
                        </a:rPr>
                        <a:t>Wear safety gear.</a:t>
                      </a:r>
                    </a:p>
                    <a:p>
                      <a:pPr marL="171450" indent="-171450" algn="l">
                        <a:buFont typeface="Arial" panose="020B0604020202020204" pitchFamily="34" charset="0"/>
                        <a:buChar char="•"/>
                      </a:pPr>
                      <a:r>
                        <a:rPr lang="en-GB" sz="800" dirty="0">
                          <a:latin typeface="+mn-lt"/>
                        </a:rPr>
                        <a:t>Stay safe.</a:t>
                      </a:r>
                    </a:p>
                    <a:p>
                      <a:pPr marL="171450" indent="-171450" algn="l">
                        <a:buFont typeface="Arial" panose="020B0604020202020204" pitchFamily="34" charset="0"/>
                        <a:buChar char="•"/>
                      </a:pPr>
                      <a:r>
                        <a:rPr lang="en-GB" sz="800" dirty="0">
                          <a:latin typeface="+mn-lt"/>
                        </a:rPr>
                        <a:t>Look after tools.</a:t>
                      </a:r>
                    </a:p>
                  </a:txBody>
                  <a:tcPr marL="74295" marR="74295" marT="37148" marB="37148">
                    <a:solidFill>
                      <a:schemeClr val="bg1"/>
                    </a:solidFill>
                  </a:tcPr>
                </a:tc>
                <a:tc>
                  <a:txBody>
                    <a:bodyPr/>
                    <a:lstStyle/>
                    <a:p>
                      <a:pPr algn="l"/>
                      <a:r>
                        <a:rPr lang="en-GB" sz="800" b="1" dirty="0">
                          <a:latin typeface="+mn-lt"/>
                        </a:rPr>
                        <a:t>Using Tools</a:t>
                      </a:r>
                    </a:p>
                    <a:p>
                      <a:pPr marL="171450" indent="-171450" algn="l">
                        <a:buFont typeface="Arial" panose="020B0604020202020204" pitchFamily="34" charset="0"/>
                        <a:buChar char="•"/>
                      </a:pPr>
                      <a:r>
                        <a:rPr lang="en-GB" sz="800" dirty="0">
                          <a:latin typeface="+mn-lt"/>
                        </a:rPr>
                        <a:t>Use tools safely.</a:t>
                      </a:r>
                    </a:p>
                    <a:p>
                      <a:pPr marL="171450" indent="-171450" algn="l">
                        <a:buFont typeface="Arial" panose="020B0604020202020204" pitchFamily="34" charset="0"/>
                        <a:buChar char="•"/>
                      </a:pPr>
                      <a:r>
                        <a:rPr lang="en-GB" sz="800" dirty="0">
                          <a:latin typeface="+mn-lt"/>
                        </a:rPr>
                        <a:t>Follow instructions.</a:t>
                      </a:r>
                    </a:p>
                    <a:p>
                      <a:pPr marL="171450" indent="-171450" algn="l">
                        <a:buFont typeface="Arial" panose="020B0604020202020204" pitchFamily="34" charset="0"/>
                        <a:buChar char="•"/>
                      </a:pPr>
                      <a:r>
                        <a:rPr lang="en-GB" sz="800" dirty="0">
                          <a:latin typeface="+mn-lt"/>
                        </a:rPr>
                        <a:t>Use the right tool for the job.</a:t>
                      </a:r>
                    </a:p>
                    <a:p>
                      <a:pPr marL="171450" indent="-171450" algn="l">
                        <a:buFont typeface="Arial" panose="020B0604020202020204" pitchFamily="34" charset="0"/>
                        <a:buChar char="•"/>
                      </a:pPr>
                      <a:r>
                        <a:rPr lang="en-GB" sz="800" dirty="0">
                          <a:latin typeface="+mn-lt"/>
                        </a:rPr>
                        <a:t>Ask for help if you need it.</a:t>
                      </a:r>
                    </a:p>
                  </a:txBody>
                  <a:tcPr marL="74295" marR="74295" marT="37148" marB="37148">
                    <a:solidFill>
                      <a:schemeClr val="bg1"/>
                    </a:solidFill>
                  </a:tcPr>
                </a:tc>
                <a:tc>
                  <a:txBody>
                    <a:bodyPr/>
                    <a:lstStyle/>
                    <a:p>
                      <a:pPr algn="l"/>
                      <a:r>
                        <a:rPr lang="en-GB" sz="800" b="1" dirty="0">
                          <a:latin typeface="+mn-lt"/>
                        </a:rPr>
                        <a:t>Looking After Tools and the Work Area</a:t>
                      </a:r>
                    </a:p>
                    <a:p>
                      <a:pPr marL="171450" indent="-171450" algn="l">
                        <a:buFont typeface="Arial" panose="020B0604020202020204" pitchFamily="34" charset="0"/>
                        <a:buChar char="•"/>
                      </a:pPr>
                      <a:r>
                        <a:rPr lang="en-GB" sz="800" dirty="0">
                          <a:latin typeface="+mn-lt"/>
                        </a:rPr>
                        <a:t>Clean tools after use.</a:t>
                      </a:r>
                    </a:p>
                    <a:p>
                      <a:pPr marL="171450" indent="-171450" algn="l">
                        <a:buFont typeface="Arial" panose="020B0604020202020204" pitchFamily="34" charset="0"/>
                        <a:buChar char="•"/>
                      </a:pPr>
                      <a:r>
                        <a:rPr lang="en-GB" sz="800" dirty="0">
                          <a:latin typeface="+mn-lt"/>
                        </a:rPr>
                        <a:t>Put tools away.</a:t>
                      </a:r>
                    </a:p>
                    <a:p>
                      <a:pPr marL="171450" indent="-171450" algn="l">
                        <a:buFont typeface="Arial" panose="020B0604020202020204" pitchFamily="34" charset="0"/>
                        <a:buChar char="•"/>
                      </a:pPr>
                      <a:r>
                        <a:rPr lang="en-GB" sz="800" dirty="0">
                          <a:latin typeface="+mn-lt"/>
                        </a:rPr>
                        <a:t>Keep the area tidy.</a:t>
                      </a:r>
                    </a:p>
                    <a:p>
                      <a:pPr marL="171450" indent="-171450" algn="l">
                        <a:buFont typeface="Arial" panose="020B0604020202020204" pitchFamily="34" charset="0"/>
                        <a:buChar char="•"/>
                      </a:pPr>
                      <a:r>
                        <a:rPr lang="en-GB" sz="800" dirty="0">
                          <a:latin typeface="+mn-lt"/>
                        </a:rPr>
                        <a:t>Work safely with others.</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Understanding Soil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Know what soil is.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Look at different soils.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why plants need soil.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Find out what helps plants grow.</a:t>
                      </a:r>
                      <a:endParaRPr lang="en-GB" sz="1100" b="0" dirty="0">
                        <a:latin typeface="+mn-lt"/>
                      </a:endParaRP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Testing Soil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Look closely at soil.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Test different soils.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Spot differences in soil.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Find good soil for planting.</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Soil Preparation for Getting Soil Ready for Planting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Dig and break up soil.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Use tools safely.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Wear safety gear.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Get soil ready for plants to grow.</a:t>
                      </a:r>
                    </a:p>
                  </a:txBody>
                  <a:tcPr marL="74295" marR="74295" marT="37148" marB="37148">
                    <a:solidFill>
                      <a:schemeClr val="bg1"/>
                    </a:solidFill>
                  </a:tcPr>
                </a:tc>
                <a:extLst>
                  <a:ext uri="{0D108BD9-81ED-4DB2-BD59-A6C34878D82A}">
                    <a16:rowId xmlns:a16="http://schemas.microsoft.com/office/drawing/2014/main" val="503143661"/>
                  </a:ext>
                </a:extLst>
              </a:tr>
              <a:tr h="362666">
                <a:tc vMerge="1">
                  <a:txBody>
                    <a:bodyPr/>
                    <a:lstStyle/>
                    <a:p>
                      <a:pPr algn="ctr"/>
                      <a:endParaRPr lang="en-GB" sz="1200" b="1" dirty="0">
                        <a:latin typeface="+mn-lt"/>
                      </a:endParaRPr>
                    </a:p>
                  </a:txBody>
                  <a:tcPr marL="74295" marR="74295" marT="37148" marB="37148" anchor="ctr">
                    <a:solidFill>
                      <a:schemeClr val="bg1"/>
                    </a:solidFill>
                  </a:tcPr>
                </a:tc>
                <a:tc gridSpan="3">
                  <a:txBody>
                    <a:bodyPr/>
                    <a:lstStyle/>
                    <a:p>
                      <a:pPr algn="ctr"/>
                      <a:r>
                        <a:rPr lang="en-GB" sz="1000" b="1" dirty="0">
                          <a:latin typeface="+mn-lt"/>
                        </a:rPr>
                        <a:t>Looking after our plants</a:t>
                      </a:r>
                      <a:endParaRPr lang="en-GB" sz="1000" dirty="0">
                        <a:latin typeface="+mn-lt"/>
                      </a:endParaRPr>
                    </a:p>
                  </a:txBody>
                  <a:tcPr marL="74295" marR="74295" marT="37148" marB="37148" anchor="ctr">
                    <a:solidFill>
                      <a:schemeClr val="bg1"/>
                    </a:solidFill>
                  </a:tcPr>
                </a:tc>
                <a:tc hMerge="1">
                  <a:txBody>
                    <a:bodyPr/>
                    <a:lstStyle/>
                    <a:p>
                      <a:pPr algn="l"/>
                      <a:endParaRPr lang="en-GB" sz="800" dirty="0">
                        <a:latin typeface="+mn-lt"/>
                      </a:endParaRPr>
                    </a:p>
                  </a:txBody>
                  <a:tcPr marL="74295" marR="74295" marT="37148" marB="37148">
                    <a:solidFill>
                      <a:schemeClr val="bg1"/>
                    </a:solidFill>
                  </a:tcPr>
                </a:tc>
                <a:tc hMerge="1">
                  <a:txBody>
                    <a:bodyPr/>
                    <a:lstStyle/>
                    <a:p>
                      <a:pPr algn="l"/>
                      <a:endParaRPr lang="en-GB" sz="800" dirty="0">
                        <a:latin typeface="+mn-lt"/>
                      </a:endParaRPr>
                    </a:p>
                  </a:txBody>
                  <a:tcPr marL="74295" marR="74295" marT="37148" marB="37148">
                    <a:solidFill>
                      <a:schemeClr val="bg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mn-lt"/>
                        </a:rPr>
                        <a:t>Exploring different Land-Based Jobs</a:t>
                      </a:r>
                      <a:endParaRPr lang="en-GB" sz="1000" dirty="0">
                        <a:latin typeface="+mn-lt"/>
                      </a:endParaRPr>
                    </a:p>
                  </a:txBody>
                  <a:tcPr marL="74295" marR="74295" marT="37148" marB="37148" anchor="ctr">
                    <a:solidFill>
                      <a:schemeClr val="bg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mn-lt"/>
                      </a:endParaRPr>
                    </a:p>
                  </a:txBody>
                  <a:tcPr marL="74295" marR="74295" marT="37148" marB="37148">
                    <a:solidFill>
                      <a:schemeClr val="bg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dirty="0">
                        <a:latin typeface="+mn-lt"/>
                      </a:endParaRPr>
                    </a:p>
                  </a:txBody>
                  <a:tcPr marL="74295" marR="74295" marT="37148" marB="37148">
                    <a:solidFill>
                      <a:schemeClr val="bg1"/>
                    </a:solidFill>
                  </a:tcPr>
                </a:tc>
                <a:extLst>
                  <a:ext uri="{0D108BD9-81ED-4DB2-BD59-A6C34878D82A}">
                    <a16:rowId xmlns:a16="http://schemas.microsoft.com/office/drawing/2014/main" val="3734054492"/>
                  </a:ext>
                </a:extLst>
              </a:tr>
              <a:tr h="362666">
                <a:tc vMerge="1">
                  <a:txBody>
                    <a:bodyPr/>
                    <a:lstStyle/>
                    <a:p>
                      <a:pPr algn="ctr"/>
                      <a:endParaRPr lang="en-GB" sz="1200" b="1" dirty="0">
                        <a:latin typeface="+mn-lt"/>
                      </a:endParaRPr>
                    </a:p>
                  </a:txBody>
                  <a:tcPr marL="74295" marR="74295" marT="37148" marB="37148" anchor="ctr">
                    <a:solidFill>
                      <a:schemeClr val="bg1"/>
                    </a:solidFill>
                  </a:tcPr>
                </a:tc>
                <a:tc>
                  <a:txBody>
                    <a:bodyPr/>
                    <a:lstStyle/>
                    <a:p>
                      <a:pPr fontAlgn="t"/>
                      <a:r>
                        <a:rPr lang="en-GB" sz="800" b="1" i="0" dirty="0">
                          <a:effectLst/>
                          <a:latin typeface="+mn-lt"/>
                        </a:rPr>
                        <a:t>Healthy Plants and Safe Working:</a:t>
                      </a:r>
                    </a:p>
                    <a:p>
                      <a:pPr marL="171450" indent="-171450" fontAlgn="t">
                        <a:buFont typeface="Arial" panose="020B0604020202020204" pitchFamily="34" charset="0"/>
                        <a:buChar char="•"/>
                      </a:pPr>
                      <a:r>
                        <a:rPr lang="en-GB" sz="800" b="0" i="0" dirty="0">
                          <a:effectLst/>
                          <a:latin typeface="+mn-lt"/>
                        </a:rPr>
                        <a:t>Spot healthy plants.</a:t>
                      </a:r>
                    </a:p>
                    <a:p>
                      <a:pPr marL="171450" indent="-171450" fontAlgn="t">
                        <a:buFont typeface="Arial" panose="020B0604020202020204" pitchFamily="34" charset="0"/>
                        <a:buChar char="•"/>
                      </a:pPr>
                      <a:r>
                        <a:rPr lang="en-GB" sz="800" b="0" i="0" dirty="0">
                          <a:effectLst/>
                          <a:latin typeface="+mn-lt"/>
                        </a:rPr>
                        <a:t>Spot unhealthy plants.</a:t>
                      </a:r>
                    </a:p>
                    <a:p>
                      <a:pPr marL="171450" indent="-171450" fontAlgn="t">
                        <a:buFont typeface="Arial" panose="020B0604020202020204" pitchFamily="34" charset="0"/>
                        <a:buChar char="•"/>
                      </a:pPr>
                      <a:r>
                        <a:rPr lang="en-GB" sz="800" b="0" i="0" dirty="0">
                          <a:effectLst/>
                          <a:latin typeface="+mn-lt"/>
                        </a:rPr>
                        <a:t>Look for pests and bugs.</a:t>
                      </a:r>
                    </a:p>
                    <a:p>
                      <a:pPr marL="171450" indent="-171450" fontAlgn="t">
                        <a:buFont typeface="Arial" panose="020B0604020202020204" pitchFamily="34" charset="0"/>
                        <a:buChar char="•"/>
                      </a:pPr>
                      <a:r>
                        <a:rPr lang="en-GB" sz="800" b="0" i="0" dirty="0">
                          <a:effectLst/>
                          <a:latin typeface="+mn-lt"/>
                        </a:rPr>
                        <a:t>Work safely with plants.</a:t>
                      </a:r>
                    </a:p>
                    <a:p>
                      <a:pPr marL="171450" indent="-171450" fontAlgn="t">
                        <a:buFont typeface="Arial" panose="020B0604020202020204" pitchFamily="34" charset="0"/>
                        <a:buChar char="•"/>
                      </a:pPr>
                      <a:r>
                        <a:rPr lang="en-GB" sz="800" b="0" i="0" dirty="0">
                          <a:effectLst/>
                          <a:latin typeface="+mn-lt"/>
                        </a:rPr>
                        <a:t>Use tools safely.</a:t>
                      </a:r>
                    </a:p>
                  </a:txBody>
                  <a:tcPr>
                    <a:solidFill>
                      <a:schemeClr val="bg1"/>
                    </a:solidFill>
                  </a:tcPr>
                </a:tc>
                <a:tc>
                  <a:txBody>
                    <a:bodyPr/>
                    <a:lstStyle/>
                    <a:p>
                      <a:pPr algn="l"/>
                      <a:r>
                        <a:rPr lang="en-GB" sz="800" b="1" dirty="0">
                          <a:latin typeface="+mn-lt"/>
                        </a:rPr>
                        <a:t>Looking After Plants: </a:t>
                      </a:r>
                    </a:p>
                    <a:p>
                      <a:pPr marL="171450" indent="-171450" algn="l">
                        <a:buFont typeface="Arial" panose="020B0604020202020204" pitchFamily="34" charset="0"/>
                        <a:buChar char="•"/>
                      </a:pPr>
                      <a:r>
                        <a:rPr lang="en-GB" sz="800" dirty="0">
                          <a:latin typeface="+mn-lt"/>
                        </a:rPr>
                        <a:t>Water plants.</a:t>
                      </a:r>
                    </a:p>
                    <a:p>
                      <a:pPr marL="171450" indent="-171450" algn="l">
                        <a:buFont typeface="Arial" panose="020B0604020202020204" pitchFamily="34" charset="0"/>
                        <a:buChar char="•"/>
                      </a:pPr>
                      <a:r>
                        <a:rPr lang="en-GB" sz="800" dirty="0">
                          <a:latin typeface="+mn-lt"/>
                        </a:rPr>
                        <a:t>Pull out weeds.</a:t>
                      </a:r>
                    </a:p>
                    <a:p>
                      <a:pPr marL="171450" indent="-171450" algn="l">
                        <a:buFont typeface="Arial" panose="020B0604020202020204" pitchFamily="34" charset="0"/>
                        <a:buChar char="•"/>
                      </a:pPr>
                      <a:r>
                        <a:rPr lang="en-GB" sz="800" dirty="0">
                          <a:latin typeface="+mn-lt"/>
                        </a:rPr>
                        <a:t>Cut back plants.</a:t>
                      </a:r>
                    </a:p>
                    <a:p>
                      <a:pPr marL="171450" indent="-171450" algn="l">
                        <a:buFont typeface="Arial" panose="020B0604020202020204" pitchFamily="34" charset="0"/>
                        <a:buChar char="•"/>
                      </a:pPr>
                      <a:r>
                        <a:rPr lang="en-GB" sz="800" dirty="0">
                          <a:latin typeface="+mn-lt"/>
                        </a:rPr>
                        <a:t>Help plants grow.</a:t>
                      </a:r>
                    </a:p>
                    <a:p>
                      <a:pPr marL="171450" indent="-171450" algn="l">
                        <a:buFont typeface="Arial" panose="020B0604020202020204" pitchFamily="34" charset="0"/>
                        <a:buChar char="•"/>
                      </a:pPr>
                      <a:r>
                        <a:rPr lang="en-GB" sz="800" dirty="0">
                          <a:latin typeface="+mn-lt"/>
                        </a:rPr>
                        <a:t>Keep the area tidy.</a:t>
                      </a:r>
                    </a:p>
                  </a:txBody>
                  <a:tcPr marL="74295" marR="74295" marT="37148" marB="37148">
                    <a:solidFill>
                      <a:schemeClr val="bg1"/>
                    </a:solidFill>
                  </a:tcPr>
                </a:tc>
                <a:tc>
                  <a:txBody>
                    <a:bodyPr/>
                    <a:lstStyle/>
                    <a:p>
                      <a:pPr algn="l"/>
                      <a:r>
                        <a:rPr lang="en-GB" sz="800" b="1" dirty="0">
                          <a:latin typeface="+mn-lt"/>
                        </a:rPr>
                        <a:t>Checking Our Work:</a:t>
                      </a:r>
                    </a:p>
                    <a:p>
                      <a:pPr marL="171450" indent="-171450" algn="l">
                        <a:buFont typeface="Arial" panose="020B0604020202020204" pitchFamily="34" charset="0"/>
                        <a:buChar char="•"/>
                      </a:pPr>
                      <a:r>
                        <a:rPr lang="en-GB" sz="800" dirty="0">
                          <a:latin typeface="+mn-lt"/>
                        </a:rPr>
                        <a:t>Look at how the plants are growing.</a:t>
                      </a:r>
                    </a:p>
                    <a:p>
                      <a:pPr marL="171450" indent="-171450" algn="l">
                        <a:buFont typeface="Arial" panose="020B0604020202020204" pitchFamily="34" charset="0"/>
                        <a:buChar char="•"/>
                      </a:pPr>
                      <a:r>
                        <a:rPr lang="en-GB" sz="800" dirty="0">
                          <a:latin typeface="+mn-lt"/>
                        </a:rPr>
                        <a:t>Talk about what went well.</a:t>
                      </a:r>
                    </a:p>
                    <a:p>
                      <a:pPr marL="171450" indent="-171450" algn="l">
                        <a:buFont typeface="Arial" panose="020B0604020202020204" pitchFamily="34" charset="0"/>
                        <a:buChar char="•"/>
                      </a:pPr>
                      <a:r>
                        <a:rPr lang="en-GB" sz="800" dirty="0">
                          <a:latin typeface="+mn-lt"/>
                        </a:rPr>
                        <a:t>Say what could be better.</a:t>
                      </a:r>
                    </a:p>
                    <a:p>
                      <a:pPr marL="171450" indent="-171450" algn="l">
                        <a:buFont typeface="Arial" panose="020B0604020202020204" pitchFamily="34" charset="0"/>
                        <a:buChar char="•"/>
                      </a:pPr>
                      <a:r>
                        <a:rPr lang="en-GB" sz="800" dirty="0">
                          <a:latin typeface="+mn-lt"/>
                        </a:rPr>
                        <a:t>Keep simple records of our work.</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mn-lt"/>
                        </a:rPr>
                        <a:t>Learning About Land-based Jobs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different land-based jobs.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builders and people who fix things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farming and gardening.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caring for animals.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Learn about looking after nature.</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mn-lt"/>
                        </a:rPr>
                        <a:t>Finding Information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mn-lt"/>
                        </a:rPr>
                        <a:t>Find information about jobs.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mn-lt"/>
                        </a:rPr>
                        <a:t>Learn what people do at work.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mn-lt"/>
                        </a:rPr>
                        <a:t>Learn what skills they need.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mn-lt"/>
                        </a:rPr>
                        <a:t>Ask and answer questions.</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latin typeface="+mn-lt"/>
                        </a:rPr>
                        <a:t>Sharing Information: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Make a poster or leaflet.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Share what you have found out.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Talk about different jobs.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latin typeface="+mn-lt"/>
                        </a:rPr>
                        <a:t>Show your learning to others.</a:t>
                      </a:r>
                    </a:p>
                  </a:txBody>
                  <a:tcPr marL="74295" marR="74295" marT="37148" marB="37148">
                    <a:solidFill>
                      <a:schemeClr val="bg1"/>
                    </a:solidFill>
                  </a:tcPr>
                </a:tc>
                <a:extLst>
                  <a:ext uri="{0D108BD9-81ED-4DB2-BD59-A6C34878D82A}">
                    <a16:rowId xmlns:a16="http://schemas.microsoft.com/office/drawing/2014/main" val="1414710971"/>
                  </a:ext>
                </a:extLst>
              </a:tr>
              <a:tr h="362666">
                <a:tc rowSpan="2">
                  <a:txBody>
                    <a:bodyPr/>
                    <a:lstStyle/>
                    <a:p>
                      <a:pPr algn="ctr"/>
                      <a:r>
                        <a:rPr lang="en-GB" sz="1200" b="1" dirty="0">
                          <a:latin typeface="+mn-lt"/>
                        </a:rPr>
                        <a:t>Life Skills</a:t>
                      </a:r>
                    </a:p>
                  </a:txBody>
                  <a:tcPr marL="74295" marR="74295" marT="37148" marB="37148" anchor="ctr">
                    <a:solidFill>
                      <a:schemeClr val="bg1"/>
                    </a:solidFill>
                  </a:tcPr>
                </a:tc>
                <a:tc gridSpan="2">
                  <a:txBody>
                    <a:bodyPr/>
                    <a:lstStyle/>
                    <a:p>
                      <a:pPr algn="ctr"/>
                      <a:r>
                        <a:rPr lang="en-GB" sz="1100" b="1" dirty="0">
                          <a:latin typeface="+mn-lt"/>
                        </a:rPr>
                        <a:t>Starting out </a:t>
                      </a:r>
                    </a:p>
                    <a:p>
                      <a:pPr algn="ctr"/>
                      <a:r>
                        <a:rPr lang="en-GB" sz="1100" b="0" dirty="0">
                          <a:latin typeface="+mn-lt"/>
                        </a:rPr>
                        <a:t>(if not already completed from Cycle 1)</a:t>
                      </a:r>
                    </a:p>
                    <a:p>
                      <a:pPr algn="ctr"/>
                      <a:endParaRPr lang="en-GB" sz="1100" b="1" dirty="0">
                        <a:latin typeface="+mn-lt"/>
                      </a:endParaRPr>
                    </a:p>
                    <a:p>
                      <a:pPr algn="ctr"/>
                      <a:r>
                        <a:rPr lang="en-GB" sz="1100" b="1" dirty="0">
                          <a:latin typeface="+mn-lt"/>
                        </a:rPr>
                        <a:t>Independent Living Progression </a:t>
                      </a:r>
                    </a:p>
                    <a:p>
                      <a:pPr algn="ctr"/>
                      <a:endParaRPr lang="en-GB" sz="1100" b="1" dirty="0">
                        <a:latin typeface="+mn-lt"/>
                      </a:endParaRPr>
                    </a:p>
                  </a:txBody>
                  <a:tcPr marL="74295" marR="74295" marT="37148" marB="37148" anchor="ctr">
                    <a:solidFill>
                      <a:schemeClr val="bg1"/>
                    </a:solidFill>
                  </a:tcPr>
                </a:tc>
                <a:tc hMerge="1">
                  <a:txBody>
                    <a:bodyPr/>
                    <a:lstStyle/>
                    <a:p>
                      <a:endParaRPr lang="en-GB"/>
                    </a:p>
                  </a:txBody>
                  <a:tcPr>
                    <a:solidFill>
                      <a:schemeClr val="bg1"/>
                    </a:solidFill>
                  </a:tcPr>
                </a:tc>
                <a:tc gridSpan="2">
                  <a:txBody>
                    <a:bodyPr/>
                    <a:lstStyle/>
                    <a:p>
                      <a:pPr algn="ctr"/>
                      <a:r>
                        <a:rPr lang="en-GB" sz="1100" b="1" dirty="0">
                          <a:latin typeface="+mn-lt"/>
                        </a:rPr>
                        <a:t>Using Transport</a:t>
                      </a:r>
                    </a:p>
                  </a:txBody>
                  <a:tcPr marL="74295" marR="74295" marT="37148" marB="37148" anchor="ctr">
                    <a:solidFill>
                      <a:schemeClr val="bg1"/>
                    </a:solidFill>
                  </a:tcPr>
                </a:tc>
                <a:tc hMerge="1">
                  <a:txBody>
                    <a:bodyPr/>
                    <a:lstStyle/>
                    <a:p>
                      <a:endParaRPr lang="en-GB"/>
                    </a:p>
                  </a:txBody>
                  <a:tcPr>
                    <a:solidFill>
                      <a:schemeClr val="bg1"/>
                    </a:solidFill>
                  </a:tcPr>
                </a:tc>
                <a:tc gridSpan="2">
                  <a:txBody>
                    <a:bodyPr/>
                    <a:lstStyle/>
                    <a:p>
                      <a:pPr algn="ctr"/>
                      <a:r>
                        <a:rPr lang="en-GB" sz="1100" b="1" dirty="0">
                          <a:latin typeface="+mn-lt"/>
                        </a:rPr>
                        <a:t>Work Awareness</a:t>
                      </a:r>
                    </a:p>
                  </a:txBody>
                  <a:tcPr marL="74295" marR="74295" marT="37148" marB="37148" anchor="ct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1093580017"/>
                  </a:ext>
                </a:extLst>
              </a:tr>
              <a:tr h="362666">
                <a:tc vMerge="1">
                  <a:txBody>
                    <a:bodyPr/>
                    <a:lstStyle/>
                    <a:p>
                      <a:pPr algn="ctr"/>
                      <a:endParaRPr lang="en-GB" sz="1200" b="1" dirty="0">
                        <a:latin typeface="+mn-lt"/>
                      </a:endParaRPr>
                    </a:p>
                  </a:txBody>
                  <a:tcPr marL="74295" marR="74295" marT="37148" marB="37148" anchor="ctr">
                    <a:solidFill>
                      <a:schemeClr val="bg1"/>
                    </a:solidFill>
                  </a:tcPr>
                </a:tc>
                <a:tc>
                  <a:txBody>
                    <a:bodyPr/>
                    <a:lstStyle/>
                    <a:p>
                      <a:pPr algn="l"/>
                      <a:r>
                        <a:rPr lang="en-GB" sz="1050" b="1" dirty="0">
                          <a:latin typeface="+mn-lt"/>
                        </a:rPr>
                        <a:t>Coping at Home and Developing Everyday Independence</a:t>
                      </a:r>
                    </a:p>
                    <a:p>
                      <a:pPr marL="171450" indent="-171450" algn="l">
                        <a:buFont typeface="Arial" panose="020B0604020202020204" pitchFamily="34" charset="0"/>
                        <a:buChar char="•"/>
                      </a:pPr>
                      <a:r>
                        <a:rPr lang="en-GB" sz="800" dirty="0">
                          <a:latin typeface="+mn-lt"/>
                        </a:rPr>
                        <a:t>Learners develop the skills needed to manage everyday life at home, including following routines, completing household tasks, making safe choices, communicating needs and increasing confidence in independent living activities.</a:t>
                      </a:r>
                    </a:p>
                  </a:txBody>
                  <a:tcPr marL="74295" marR="74295" marT="37148" marB="37148">
                    <a:solidFill>
                      <a:schemeClr val="bg1"/>
                    </a:solidFill>
                  </a:tcPr>
                </a:tc>
                <a:tc>
                  <a:txBody>
                    <a:bodyPr/>
                    <a:lstStyle/>
                    <a:p>
                      <a:pPr algn="l"/>
                      <a:r>
                        <a:rPr lang="en-GB" sz="1050" b="1" dirty="0">
                          <a:latin typeface="+mn-lt"/>
                        </a:rPr>
                        <a:t>Personal Safety in the Home </a:t>
                      </a:r>
                      <a:endParaRPr lang="en-GB" sz="700" b="1" dirty="0">
                        <a:latin typeface="+mn-lt"/>
                      </a:endParaRPr>
                    </a:p>
                    <a:p>
                      <a:pPr marL="171450" indent="-171450" algn="l">
                        <a:buFont typeface="Arial" panose="020B0604020202020204" pitchFamily="34" charset="0"/>
                        <a:buChar char="•"/>
                      </a:pPr>
                      <a:r>
                        <a:rPr lang="en-GB" sz="800" dirty="0">
                          <a:latin typeface="+mn-lt"/>
                        </a:rPr>
                        <a:t>Learners explore how to stay safe at home by identifying risks and hazards, understanding emergency procedures, using household items safely, and developing the awareness and decision-making skills needed to keep themselves and others safe.</a:t>
                      </a:r>
                    </a:p>
                  </a:txBody>
                  <a:tcPr marL="74295" marR="74295" marT="37148" marB="37148">
                    <a:solidFill>
                      <a:schemeClr val="bg1"/>
                    </a:solidFill>
                  </a:tcPr>
                </a:tc>
                <a:tc>
                  <a:txBody>
                    <a:bodyPr/>
                    <a:lstStyle/>
                    <a:p>
                      <a:pPr algn="l"/>
                      <a:r>
                        <a:rPr lang="en-GB" sz="1050" b="1" dirty="0">
                          <a:latin typeface="+mn-lt"/>
                        </a:rPr>
                        <a:t>Planning and Preparing for Independent Travel</a:t>
                      </a:r>
                    </a:p>
                    <a:p>
                      <a:pPr marL="171450" indent="-171450" algn="l">
                        <a:buFont typeface="Arial" panose="020B0604020202020204" pitchFamily="34" charset="0"/>
                        <a:buChar char="•"/>
                      </a:pPr>
                      <a:r>
                        <a:rPr lang="en-GB" sz="800" dirty="0">
                          <a:latin typeface="+mn-lt"/>
                        </a:rPr>
                        <a:t>Learners develop the skills needed to plan a journey, including identifying destinations, choosing suitable transport, reading simple timetables, preparing what they need for travel, and understanding how to stay safe before setting off.</a:t>
                      </a:r>
                    </a:p>
                  </a:txBody>
                  <a:tcPr marL="74295" marR="74295" marT="37148" marB="37148">
                    <a:solidFill>
                      <a:schemeClr val="bg1"/>
                    </a:solidFill>
                  </a:tcPr>
                </a:tc>
                <a:tc>
                  <a:txBody>
                    <a:bodyPr/>
                    <a:lstStyle/>
                    <a:p>
                      <a:pPr algn="l"/>
                      <a:r>
                        <a:rPr lang="en-GB" sz="1050" b="1" dirty="0">
                          <a:latin typeface="+mn-lt"/>
                        </a:rPr>
                        <a:t>Travelling Safely and Confidently: </a:t>
                      </a:r>
                    </a:p>
                    <a:p>
                      <a:pPr marL="171450" indent="-171450" algn="l">
                        <a:buFont typeface="Arial" panose="020B0604020202020204" pitchFamily="34" charset="0"/>
                        <a:buChar char="•"/>
                      </a:pPr>
                      <a:r>
                        <a:rPr lang="en-GB" sz="800" dirty="0">
                          <a:latin typeface="+mn-lt"/>
                        </a:rPr>
                        <a:t>Learners apply their travel skills in practical situations, using different forms of transport where appropriate. They develop confidence in following routes, communicating with others, solving simple travel problems and travelling safely and independently within their community.</a:t>
                      </a:r>
                    </a:p>
                  </a:txBody>
                  <a:tcPr marL="74295" marR="74295" marT="37148" marB="37148">
                    <a:solidFill>
                      <a:schemeClr val="bg1"/>
                    </a:solidFill>
                  </a:tcPr>
                </a:tc>
                <a:tc>
                  <a:txBody>
                    <a:bodyPr/>
                    <a:lstStyle/>
                    <a:p>
                      <a:pPr algn="l"/>
                      <a:r>
                        <a:rPr lang="en-GB" sz="1000" b="1" dirty="0">
                          <a:latin typeface="+mn-lt"/>
                        </a:rPr>
                        <a:t>Understanding the World of Work and Different Workplaces: </a:t>
                      </a:r>
                    </a:p>
                    <a:p>
                      <a:pPr marL="171450" indent="-171450" algn="l">
                        <a:buFont typeface="Arial" panose="020B0604020202020204" pitchFamily="34" charset="0"/>
                        <a:buChar char="•"/>
                      </a:pPr>
                      <a:r>
                        <a:rPr lang="en-GB" sz="900" dirty="0">
                          <a:latin typeface="+mn-lt"/>
                        </a:rPr>
                        <a:t>Learners explore a variety of jobs and workplaces that make up the world of work. They develop an understanding of workplace expectations, different employment roles, and very simple skills and qualities needed to be successful in a range of working environments</a:t>
                      </a:r>
                      <a:r>
                        <a:rPr lang="en-GB" sz="1050" dirty="0">
                          <a:latin typeface="+mn-lt"/>
                        </a:rPr>
                        <a:t>.</a:t>
                      </a:r>
                    </a:p>
                  </a:txBody>
                  <a:tcPr marL="74295" marR="74295" marT="37148" marB="37148">
                    <a:solidFill>
                      <a:schemeClr val="bg1"/>
                    </a:solidFill>
                  </a:tcPr>
                </a:tc>
                <a:tc>
                  <a:txBody>
                    <a:bodyPr/>
                    <a:lstStyle/>
                    <a:p>
                      <a:pPr algn="l"/>
                      <a:r>
                        <a:rPr lang="en-GB" sz="1050" b="1" dirty="0">
                          <a:latin typeface="+mn-lt"/>
                        </a:rPr>
                        <a:t>Health, Safety and Responsibilities at Work</a:t>
                      </a:r>
                    </a:p>
                    <a:p>
                      <a:pPr marL="171450" indent="-171450" algn="l">
                        <a:buFont typeface="Arial" panose="020B0604020202020204" pitchFamily="34" charset="0"/>
                        <a:buChar char="•"/>
                      </a:pPr>
                      <a:r>
                        <a:rPr lang="en-GB" sz="800" dirty="0">
                          <a:latin typeface="+mn-lt"/>
                        </a:rPr>
                        <a:t>Learners learn how to stay safe in the workplace by identifying hazards, following health and safety procedures, using equipment appropriately and understanding their responsibilities. They develop the knowledge and confidence needed to participate safely in work-related activities and future work placements.</a:t>
                      </a:r>
                    </a:p>
                  </a:txBody>
                  <a:tcPr marL="74295" marR="74295" marT="37148" marB="37148">
                    <a:solidFill>
                      <a:schemeClr val="bg1"/>
                    </a:solidFill>
                  </a:tcPr>
                </a:tc>
                <a:extLst>
                  <a:ext uri="{0D108BD9-81ED-4DB2-BD59-A6C34878D82A}">
                    <a16:rowId xmlns:a16="http://schemas.microsoft.com/office/drawing/2014/main" val="4270960384"/>
                  </a:ext>
                </a:extLst>
              </a:tr>
              <a:tr h="282857">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dirty="0">
                          <a:latin typeface="+mn-lt"/>
                        </a:rPr>
                        <a:t>Other Subjects</a:t>
                      </a:r>
                    </a:p>
                  </a:txBody>
                  <a:tcPr marL="74295" marR="74295" marT="37148" marB="37148">
                    <a:solidFill>
                      <a:srgbClr val="DAE3F3"/>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hMerge="1">
                  <a:txBody>
                    <a:bodyPr/>
                    <a:lstStyle/>
                    <a:p>
                      <a:endParaRPr lang="en-GB"/>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2734679995"/>
                  </a:ext>
                </a:extLst>
              </a:tr>
              <a:tr h="362666">
                <a:tc>
                  <a:txBody>
                    <a:bodyPr/>
                    <a:lstStyle/>
                    <a:p>
                      <a:pPr algn="ctr"/>
                      <a:r>
                        <a:rPr lang="en-GB" sz="1200" b="1" dirty="0">
                          <a:latin typeface="+mn-lt"/>
                        </a:rPr>
                        <a:t>Science</a:t>
                      </a:r>
                    </a:p>
                  </a:txBody>
                  <a:tcPr marL="74295" marR="74295" marT="37148" marB="37148" anchor="ctr">
                    <a:solidFill>
                      <a:schemeClr val="bg1"/>
                    </a:solidFill>
                  </a:tcPr>
                </a:tc>
                <a:tc gridSpan="2">
                  <a:txBody>
                    <a:bodyPr/>
                    <a:lstStyle/>
                    <a:p>
                      <a:pPr>
                        <a:lnSpc>
                          <a:spcPts val="1500"/>
                        </a:lnSpc>
                        <a:spcAft>
                          <a:spcPts val="800"/>
                        </a:spcAft>
                      </a:pPr>
                      <a:r>
                        <a:rPr lang="en-GB" sz="1100" b="1" dirty="0">
                          <a:solidFill>
                            <a:srgbClr val="000000"/>
                          </a:solidFill>
                          <a:effectLst/>
                          <a:latin typeface="+mn-lt"/>
                          <a:ea typeface="Times New Roman" panose="02020603050405020304" pitchFamily="18" charset="0"/>
                          <a:cs typeface="Calibri" panose="020F0502020204030204" pitchFamily="34" charset="0"/>
                        </a:rPr>
                        <a:t>Physics</a:t>
                      </a:r>
                      <a:r>
                        <a:rPr lang="en-GB" sz="1100" dirty="0">
                          <a:solidFill>
                            <a:srgbClr val="000000"/>
                          </a:solidFill>
                          <a:effectLst/>
                          <a:latin typeface="+mn-lt"/>
                          <a:ea typeface="Times New Roman" panose="02020603050405020304" pitchFamily="18" charset="0"/>
                          <a:cs typeface="Calibri" panose="020F0502020204030204" pitchFamily="34" charset="0"/>
                        </a:rPr>
                        <a:t> – The Earth</a:t>
                      </a:r>
                      <a:endParaRPr lang="en-GB" sz="1100" dirty="0">
                        <a:effectLst/>
                        <a:latin typeface="+mn-lt"/>
                        <a:ea typeface="Calibri" panose="020F0502020204030204" pitchFamily="34" charset="0"/>
                        <a:cs typeface="Times New Roman" panose="02020603050405020304" pitchFamily="18" charset="0"/>
                      </a:endParaRPr>
                    </a:p>
                    <a:p>
                      <a:pPr>
                        <a:spcAft>
                          <a:spcPts val="300"/>
                        </a:spcAft>
                      </a:pPr>
                      <a:r>
                        <a:rPr lang="en-US" sz="1100" dirty="0">
                          <a:solidFill>
                            <a:srgbClr val="000000"/>
                          </a:solidFill>
                          <a:effectLst/>
                          <a:latin typeface="+mn-lt"/>
                          <a:ea typeface="Times New Roman" panose="02020603050405020304" pitchFamily="18" charset="0"/>
                          <a:cs typeface="Times New Roman" panose="02020603050405020304" pitchFamily="18" charset="0"/>
                        </a:rPr>
                        <a:t>Sort different rocks, fossils, volcanoes, weather on Earth</a:t>
                      </a:r>
                      <a:r>
                        <a:rPr lang="en-US" sz="1000" dirty="0">
                          <a:solidFill>
                            <a:srgbClr val="000000"/>
                          </a:solidFill>
                          <a:effectLst/>
                          <a:latin typeface="+mn-lt"/>
                          <a:ea typeface="Times New Roman" panose="02020603050405020304" pitchFamily="18" charset="0"/>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hMerge="1">
                  <a:txBody>
                    <a:bodyPr/>
                    <a:lstStyle/>
                    <a:p>
                      <a:pPr>
                        <a:spcAft>
                          <a:spcPts val="300"/>
                        </a:spcAft>
                      </a:pP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txBody>
                  <a:tcPr marL="68580" marR="68580" marT="0" marB="0">
                    <a:solidFill>
                      <a:schemeClr val="bg1"/>
                    </a:solidFill>
                  </a:tcPr>
                </a:tc>
                <a:tc gridSpan="2">
                  <a:txBody>
                    <a:bodyPr/>
                    <a:lstStyle/>
                    <a:p>
                      <a:pPr>
                        <a:spcAft>
                          <a:spcPts val="3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ASDAN Entry Level 1</a:t>
                      </a:r>
                      <a:endParaRPr lang="en-GB" sz="1100" dirty="0">
                        <a:effectLst/>
                        <a:latin typeface="+mn-lt"/>
                        <a:ea typeface="MS Mincho" panose="02020609040205080304" pitchFamily="49" charset="-128"/>
                        <a:cs typeface="Times New Roman" panose="02020603050405020304" pitchFamily="18" charset="0"/>
                      </a:endParaRPr>
                    </a:p>
                    <a:p>
                      <a:pPr>
                        <a:spcAft>
                          <a:spcPts val="3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Chemistry – </a:t>
                      </a:r>
                      <a:r>
                        <a:rPr lang="en-US" sz="1100" dirty="0">
                          <a:solidFill>
                            <a:srgbClr val="000000"/>
                          </a:solidFill>
                          <a:effectLst/>
                          <a:latin typeface="+mn-lt"/>
                          <a:ea typeface="MS Mincho" panose="02020609040205080304" pitchFamily="49" charset="-128"/>
                          <a:cs typeface="Times New Roman" panose="02020603050405020304" pitchFamily="18" charset="0"/>
                        </a:rPr>
                        <a:t>The Environment </a:t>
                      </a:r>
                      <a:endParaRPr lang="en-GB" sz="1100" dirty="0">
                        <a:effectLst/>
                        <a:latin typeface="+mn-lt"/>
                        <a:ea typeface="MS Mincho" panose="02020609040205080304" pitchFamily="49" charset="-128"/>
                        <a:cs typeface="Times New Roman" panose="02020603050405020304" pitchFamily="18" charset="0"/>
                      </a:endParaRPr>
                    </a:p>
                    <a:p>
                      <a:pPr>
                        <a:spcAft>
                          <a:spcPts val="300"/>
                        </a:spcAft>
                      </a:pPr>
                      <a:r>
                        <a:rPr lang="en-US" sz="1000" dirty="0">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p>
                      <a:pPr>
                        <a:spcAft>
                          <a:spcPts val="300"/>
                        </a:spcAft>
                      </a:pPr>
                      <a:r>
                        <a:rPr lang="en-US" sz="1050" dirty="0">
                          <a:solidFill>
                            <a:srgbClr val="000000"/>
                          </a:solidFill>
                          <a:effectLst/>
                          <a:latin typeface="+mn-lt"/>
                          <a:ea typeface="MS Mincho" panose="02020609040205080304" pitchFamily="49" charset="-128"/>
                          <a:cs typeface="Times New Roman" panose="02020603050405020304" pitchFamily="18" charset="0"/>
                        </a:rPr>
                        <a:t>Composting, materials, recycling, making a wormery</a:t>
                      </a:r>
                      <a:endParaRPr lang="en-GB" sz="1050" dirty="0">
                        <a:effectLst/>
                        <a:latin typeface="+mn-lt"/>
                        <a:ea typeface="MS Mincho" panose="02020609040205080304" pitchFamily="49" charset="-128"/>
                        <a:cs typeface="Times New Roman" panose="02020603050405020304" pitchFamily="18" charset="0"/>
                      </a:endParaRPr>
                    </a:p>
                    <a:p>
                      <a:endParaRPr lang="en-GB" dirty="0">
                        <a:latin typeface="+mn-lt"/>
                      </a:endParaRPr>
                    </a:p>
                  </a:txBody>
                  <a:tcPr marL="68580" marR="68580" marT="0" marB="0">
                    <a:solidFill>
                      <a:schemeClr val="bg1"/>
                    </a:solidFill>
                  </a:tcPr>
                </a:tc>
                <a:tc hMerge="1">
                  <a:txBody>
                    <a:bodyPr/>
                    <a:lstStyle/>
                    <a:p>
                      <a:endParaRPr lang="en-GB" dirty="0"/>
                    </a:p>
                  </a:txBody>
                  <a:tcPr marL="68580" marR="68580" marT="0" marB="0">
                    <a:solidFill>
                      <a:schemeClr val="bg1"/>
                    </a:solidFill>
                  </a:tcPr>
                </a:tc>
                <a:tc>
                  <a:txBody>
                    <a:bodyPr/>
                    <a:lstStyle/>
                    <a:p>
                      <a:pPr>
                        <a:spcAft>
                          <a:spcPts val="3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Biology</a:t>
                      </a:r>
                      <a:r>
                        <a:rPr lang="en-US" sz="1100" dirty="0">
                          <a:solidFill>
                            <a:srgbClr val="000000"/>
                          </a:solidFill>
                          <a:effectLst/>
                          <a:latin typeface="+mn-lt"/>
                          <a:ea typeface="MS Mincho" panose="02020609040205080304" pitchFamily="49" charset="-128"/>
                          <a:cs typeface="Times New Roman" panose="02020603050405020304" pitchFamily="18" charset="0"/>
                        </a:rPr>
                        <a:t> – Plants and trees</a:t>
                      </a:r>
                      <a:endParaRPr lang="en-GB" sz="1000" dirty="0">
                        <a:effectLst/>
                        <a:latin typeface="+mn-lt"/>
                        <a:ea typeface="MS Mincho" panose="02020609040205080304" pitchFamily="49" charset="-128"/>
                        <a:cs typeface="Times New Roman" panose="02020603050405020304" pitchFamily="18" charset="0"/>
                      </a:endParaRPr>
                    </a:p>
                    <a:p>
                      <a:pPr>
                        <a:spcAft>
                          <a:spcPts val="300"/>
                        </a:spcAft>
                      </a:pPr>
                      <a:r>
                        <a:rPr lang="en-US" sz="1100" dirty="0">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p>
                      <a:pPr>
                        <a:spcAft>
                          <a:spcPts val="300"/>
                        </a:spcAft>
                      </a:pPr>
                      <a:r>
                        <a:rPr lang="en-US" sz="1100" dirty="0">
                          <a:solidFill>
                            <a:srgbClr val="000000"/>
                          </a:solidFill>
                          <a:effectLst/>
                          <a:latin typeface="+mn-lt"/>
                          <a:ea typeface="MS Mincho" panose="02020609040205080304" pitchFamily="49" charset="-128"/>
                          <a:cs typeface="Times New Roman" panose="02020603050405020304" pitchFamily="18" charset="0"/>
                        </a:rPr>
                        <a:t>Identify main parts of a tree and a plant, stages of a plant growing, fruits and vegetables</a:t>
                      </a:r>
                      <a:r>
                        <a:rPr lang="en-US" sz="1100" b="1" dirty="0">
                          <a:solidFill>
                            <a:srgbClr val="000000"/>
                          </a:solidFill>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spcAft>
                          <a:spcPts val="3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Biology</a:t>
                      </a:r>
                      <a:r>
                        <a:rPr lang="en-US" sz="1100" dirty="0">
                          <a:solidFill>
                            <a:srgbClr val="000000"/>
                          </a:solidFill>
                          <a:effectLst/>
                          <a:latin typeface="+mn-lt"/>
                          <a:ea typeface="MS Mincho" panose="02020609040205080304" pitchFamily="49" charset="-128"/>
                          <a:cs typeface="Times New Roman" panose="02020603050405020304" pitchFamily="18" charset="0"/>
                        </a:rPr>
                        <a:t> – Living things and their habitats </a:t>
                      </a:r>
                      <a:endParaRPr lang="en-GB" sz="1000" dirty="0">
                        <a:effectLst/>
                        <a:latin typeface="+mn-lt"/>
                        <a:ea typeface="MS Mincho" panose="02020609040205080304" pitchFamily="49" charset="-128"/>
                        <a:cs typeface="Times New Roman" panose="02020603050405020304" pitchFamily="18" charset="0"/>
                      </a:endParaRPr>
                    </a:p>
                    <a:p>
                      <a:pPr>
                        <a:spcAft>
                          <a:spcPts val="300"/>
                        </a:spcAft>
                      </a:pPr>
                      <a:r>
                        <a:rPr lang="en-US" sz="1100" dirty="0">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p>
                      <a:pPr>
                        <a:spcAft>
                          <a:spcPts val="300"/>
                        </a:spcAft>
                      </a:pPr>
                      <a:r>
                        <a:rPr lang="en-US" sz="1100" dirty="0">
                          <a:solidFill>
                            <a:srgbClr val="000000"/>
                          </a:solidFill>
                          <a:effectLst/>
                          <a:latin typeface="+mn-lt"/>
                          <a:ea typeface="MS Mincho" panose="02020609040205080304" pitchFamily="49" charset="-128"/>
                          <a:cs typeface="Times New Roman" panose="02020603050405020304" pitchFamily="18" charset="0"/>
                        </a:rPr>
                        <a:t>Animals and habitats, fish, birds and mammals, dinosaurs, how animals survive in their habitat</a:t>
                      </a:r>
                    </a:p>
                    <a:p>
                      <a:pPr>
                        <a:spcAft>
                          <a:spcPts val="300"/>
                        </a:spcAft>
                      </a:pP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135223514"/>
                  </a:ext>
                </a:extLst>
              </a:tr>
              <a:tr h="408623">
                <a:tc rowSpan="2">
                  <a:txBody>
                    <a:bodyPr/>
                    <a:lstStyle/>
                    <a:p>
                      <a:pPr algn="ctr"/>
                      <a:r>
                        <a:rPr lang="en-GB" sz="1200" b="1" dirty="0">
                          <a:latin typeface="+mn-lt"/>
                        </a:rPr>
                        <a:t>PE</a:t>
                      </a:r>
                    </a:p>
                    <a:p>
                      <a:pPr algn="ctr"/>
                      <a:r>
                        <a:rPr lang="en-GB" sz="1200" b="1" dirty="0">
                          <a:latin typeface="+mn-lt"/>
                        </a:rPr>
                        <a:t>(Year 10)</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r>
                        <a:rPr lang="en-GB" sz="1200" b="1" dirty="0">
                          <a:latin typeface="+mn-lt"/>
                        </a:rPr>
                        <a:t>PE</a:t>
                      </a:r>
                    </a:p>
                    <a:p>
                      <a:pPr algn="ctr"/>
                      <a:r>
                        <a:rPr lang="en-GB" sz="1200" b="1" dirty="0">
                          <a:latin typeface="+mn-lt"/>
                        </a:rPr>
                        <a:t>(Year 11)</a:t>
                      </a: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p>
                      <a:pPr algn="ctr"/>
                      <a:endParaRPr lang="en-GB" sz="1200" b="1" dirty="0">
                        <a:latin typeface="+mn-lt"/>
                      </a:endParaRPr>
                    </a:p>
                  </a:txBody>
                  <a:tcPr marL="74295" marR="74295" marT="37148" marB="37148">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Invasion Games: Basketball</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1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Explore dribbling</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Explore passing and receiving</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Explore shooting</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Boccia and </a:t>
                      </a:r>
                      <a:r>
                        <a:rPr lang="en-US" sz="1100" b="1" dirty="0" err="1">
                          <a:solidFill>
                            <a:srgbClr val="000000"/>
                          </a:solidFill>
                          <a:effectLst/>
                          <a:latin typeface="+mn-lt"/>
                          <a:ea typeface="MS Mincho" panose="02020609040205080304" pitchFamily="49" charset="-128"/>
                          <a:cs typeface="Times New Roman" panose="02020603050405020304" pitchFamily="18" charset="0"/>
                        </a:rPr>
                        <a:t>Kurling</a:t>
                      </a:r>
                      <a:r>
                        <a:rPr lang="en-US" sz="1100" b="1" dirty="0">
                          <a:solidFill>
                            <a:srgbClr val="000000"/>
                          </a:solidFill>
                          <a:effectLst/>
                          <a:latin typeface="+mn-lt"/>
                          <a:ea typeface="MS Mincho" panose="02020609040205080304" pitchFamily="49" charset="-128"/>
                          <a:cs typeface="Times New Roman" panose="02020603050405020304" pitchFamily="18" charset="0"/>
                        </a:rPr>
                        <a:t>    (3 weeks each)</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Sending the ball: Develop our sending technique and accuracy</a:t>
                      </a:r>
                      <a:r>
                        <a:rPr lang="en-US" sz="1000" dirty="0">
                          <a:effectLst/>
                          <a:latin typeface="+mn-lt"/>
                          <a:ea typeface="MS Mincho" panose="02020609040205080304" pitchFamily="49" charset="-128"/>
                          <a:cs typeface="Times New Roman" panose="02020603050405020304" pitchFamily="18" charset="0"/>
                        </a:rPr>
                        <a:t> </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Sending the ball: Developing accuracy in teams</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Gymnastics</a:t>
                      </a:r>
                      <a:endParaRPr lang="en-GB" sz="11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Matching and mirroring (3 weeks)</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Explore matching and mirroring</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Dance: Prejudice and discrimination (3 weeks)</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Exploring prejudice and discrimination</a:t>
                      </a:r>
                    </a:p>
                    <a:p>
                      <a:pPr marL="0" indent="0" algn="l">
                        <a:lnSpc>
                          <a:spcPct val="115000"/>
                        </a:lnSpc>
                        <a:spcAft>
                          <a:spcPts val="1000"/>
                        </a:spcAft>
                        <a:buFont typeface="Arial" panose="020B0604020202020204" pitchFamily="34" charset="0"/>
                        <a:buNone/>
                      </a:pPr>
                      <a:endParaRPr lang="en-GB" sz="11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Striking and fielding: Cricket</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Develop fielding stopping, catching and throwing</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Rackets, balls and balloons</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Develop striking a ball into space</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100" b="1" dirty="0">
                          <a:solidFill>
                            <a:srgbClr val="000000"/>
                          </a:solidFill>
                          <a:effectLst/>
                          <a:latin typeface="+mn-lt"/>
                          <a:ea typeface="MS Mincho" panose="02020609040205080304" pitchFamily="49" charset="-128"/>
                          <a:cs typeface="Times New Roman" panose="02020603050405020304" pitchFamily="18" charset="0"/>
                        </a:rPr>
                        <a:t>Sports Day activities (3 weeks)</a:t>
                      </a:r>
                      <a:endParaRPr lang="en-GB" sz="11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100" b="1" dirty="0">
                          <a:effectLst/>
                          <a:latin typeface="+mn-lt"/>
                          <a:ea typeface="MS Mincho" panose="02020609040205080304" pitchFamily="49" charset="-128"/>
                          <a:cs typeface="Times New Roman" panose="02020603050405020304" pitchFamily="18" charset="0"/>
                        </a:rPr>
                        <a:t> </a:t>
                      </a:r>
                      <a:r>
                        <a:rPr lang="en-US" sz="1100" b="1" dirty="0">
                          <a:solidFill>
                            <a:srgbClr val="000000"/>
                          </a:solidFill>
                          <a:effectLst/>
                          <a:latin typeface="+mn-lt"/>
                          <a:ea typeface="MS Mincho" panose="02020609040205080304" pitchFamily="49" charset="-128"/>
                          <a:cs typeface="Times New Roman" panose="02020603050405020304" pitchFamily="18" charset="0"/>
                        </a:rPr>
                        <a:t>Athletics activities (3 weeks)</a:t>
                      </a:r>
                      <a:endParaRPr lang="en-GB" sz="11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Developing running, jumping and throwing</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100" dirty="0">
                          <a:effectLst/>
                          <a:latin typeface="+mn-lt"/>
                          <a:ea typeface="MS Mincho" panose="02020609040205080304" pitchFamily="49" charset="-128"/>
                          <a:cs typeface="Times New Roman" panose="02020603050405020304" pitchFamily="18" charset="0"/>
                        </a:rPr>
                        <a:t> </a:t>
                      </a:r>
                      <a:endParaRPr lang="en-GB" sz="11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4000978932"/>
                  </a:ext>
                </a:extLst>
              </a:tr>
              <a:tr h="408623">
                <a:tc vMerge="1">
                  <a:txBody>
                    <a:bodyPr/>
                    <a:lstStyle/>
                    <a:p>
                      <a:pPr algn="ctr"/>
                      <a:endParaRPr lang="en-GB" sz="1200" b="1" dirty="0"/>
                    </a:p>
                  </a:txBody>
                  <a:tcPr marL="74295" marR="74295" marT="37148" marB="37148" anchor="ctr">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Invasion Games: Basketball</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5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Develop dribbling</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Develop passing and receiving</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Develop shooting</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Boccia and </a:t>
                      </a:r>
                      <a:r>
                        <a:rPr lang="en-US" sz="1050" b="1" dirty="0" err="1">
                          <a:solidFill>
                            <a:srgbClr val="000000"/>
                          </a:solidFill>
                          <a:effectLst/>
                          <a:latin typeface="+mn-lt"/>
                          <a:ea typeface="MS Mincho" panose="02020609040205080304" pitchFamily="49" charset="-128"/>
                          <a:cs typeface="Times New Roman" panose="02020603050405020304" pitchFamily="18" charset="0"/>
                        </a:rPr>
                        <a:t>Kurling</a:t>
                      </a:r>
                      <a:r>
                        <a:rPr lang="en-US" sz="1050" b="1" dirty="0">
                          <a:solidFill>
                            <a:srgbClr val="000000"/>
                          </a:solidFill>
                          <a:effectLst/>
                          <a:latin typeface="+mn-lt"/>
                          <a:ea typeface="MS Mincho" panose="02020609040205080304" pitchFamily="49" charset="-128"/>
                          <a:cs typeface="Times New Roman" panose="02020603050405020304" pitchFamily="18" charset="0"/>
                        </a:rPr>
                        <a:t> (3 weeks each)</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b="1"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Playing games</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Level 1 Boccia competition: Pairs and team boccia</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Gymnastics: Exploring sequences (3 weeks)</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Link movements to create a sequence</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Sequence development</a:t>
                      </a:r>
                      <a:endParaRPr lang="en-GB" sz="100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Sequence performance</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dirty="0">
                          <a:effectLst/>
                          <a:latin typeface="+mn-lt"/>
                          <a:ea typeface="MS Mincho" panose="02020609040205080304" pitchFamily="49" charset="-128"/>
                          <a:cs typeface="Times New Roman" panose="02020603050405020304" pitchFamily="18" charset="0"/>
                        </a:rPr>
                        <a:t> </a:t>
                      </a:r>
                      <a:r>
                        <a:rPr lang="en-US" sz="1050" b="1" dirty="0">
                          <a:solidFill>
                            <a:srgbClr val="000000"/>
                          </a:solidFill>
                          <a:effectLst/>
                          <a:latin typeface="+mn-lt"/>
                          <a:ea typeface="MS Mincho" panose="02020609040205080304" pitchFamily="49" charset="-128"/>
                          <a:cs typeface="Times New Roman" panose="02020603050405020304" pitchFamily="18" charset="0"/>
                        </a:rPr>
                        <a:t>Dance: Titanic                        (3 weeks)</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b="1"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Explore rhythmic patterns using our body</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dirty="0">
                          <a:effectLst/>
                          <a:latin typeface="+mn-lt"/>
                          <a:ea typeface="MS Mincho" panose="02020609040205080304" pitchFamily="49" charset="-128"/>
                          <a:cs typeface="Times New Roman" panose="02020603050405020304" pitchFamily="18" charset="0"/>
                        </a:rPr>
                        <a:t> </a:t>
                      </a:r>
                      <a:endParaRPr lang="en-GB" sz="105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Striking and fielding: Cricket</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Applying fielding batting and bowling skills in games</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Rackets, balls and balloons</a:t>
                      </a:r>
                      <a:endParaRPr lang="en-GB" sz="105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dirty="0">
                          <a:effectLst/>
                          <a:latin typeface="+mn-lt"/>
                          <a:ea typeface="MS Mincho" panose="02020609040205080304" pitchFamily="49" charset="-128"/>
                          <a:cs typeface="Times New Roman" panose="02020603050405020304" pitchFamily="18" charset="0"/>
                        </a:rPr>
                        <a:t> </a:t>
                      </a:r>
                      <a:r>
                        <a:rPr lang="en-US" sz="1000" dirty="0">
                          <a:solidFill>
                            <a:srgbClr val="000000"/>
                          </a:solidFill>
                          <a:effectLst/>
                          <a:latin typeface="+mn-lt"/>
                          <a:ea typeface="MS Mincho" panose="02020609040205080304" pitchFamily="49" charset="-128"/>
                          <a:cs typeface="Times New Roman" panose="02020603050405020304" pitchFamily="18" charset="0"/>
                        </a:rPr>
                        <a:t>Apply striking a ball into space in games</a:t>
                      </a:r>
                      <a:endParaRPr lang="en-GB" sz="100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gn="l">
                        <a:lnSpc>
                          <a:spcPct val="115000"/>
                        </a:lnSpc>
                        <a:spcAft>
                          <a:spcPts val="1000"/>
                        </a:spcAft>
                      </a:pPr>
                      <a:r>
                        <a:rPr lang="en-US" sz="1050" b="1" dirty="0">
                          <a:solidFill>
                            <a:srgbClr val="000000"/>
                          </a:solidFill>
                          <a:effectLst/>
                          <a:latin typeface="+mn-lt"/>
                          <a:ea typeface="MS Mincho" panose="02020609040205080304" pitchFamily="49" charset="-128"/>
                          <a:cs typeface="Times New Roman" panose="02020603050405020304" pitchFamily="18" charset="0"/>
                        </a:rPr>
                        <a:t>Sports Day activities (3 weeks)</a:t>
                      </a:r>
                      <a:endParaRPr lang="en-GB" sz="105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b="1" dirty="0">
                          <a:effectLst/>
                          <a:latin typeface="+mn-lt"/>
                          <a:ea typeface="MS Mincho" panose="02020609040205080304" pitchFamily="49" charset="-128"/>
                          <a:cs typeface="Times New Roman" panose="02020603050405020304" pitchFamily="18" charset="0"/>
                        </a:rPr>
                        <a:t> </a:t>
                      </a:r>
                      <a:r>
                        <a:rPr lang="en-US" sz="1050" b="1" dirty="0">
                          <a:solidFill>
                            <a:srgbClr val="000000"/>
                          </a:solidFill>
                          <a:effectLst/>
                          <a:latin typeface="+mn-lt"/>
                          <a:ea typeface="MS Mincho" panose="02020609040205080304" pitchFamily="49" charset="-128"/>
                          <a:cs typeface="Times New Roman" panose="02020603050405020304" pitchFamily="18" charset="0"/>
                        </a:rPr>
                        <a:t>Athletics activities (3 weeks)</a:t>
                      </a:r>
                      <a:endParaRPr lang="en-GB" sz="1050" dirty="0">
                        <a:effectLst/>
                        <a:latin typeface="+mn-lt"/>
                        <a:ea typeface="MS Mincho" panose="02020609040205080304" pitchFamily="49" charset="-128"/>
                        <a:cs typeface="Times New Roman" panose="02020603050405020304" pitchFamily="18" charset="0"/>
                      </a:endParaRPr>
                    </a:p>
                    <a:p>
                      <a:pPr marL="171450" indent="-171450" algn="l">
                        <a:lnSpc>
                          <a:spcPct val="115000"/>
                        </a:lnSpc>
                        <a:spcAft>
                          <a:spcPts val="1000"/>
                        </a:spcAft>
                        <a:buFont typeface="Arial" panose="020B0604020202020204" pitchFamily="34" charset="0"/>
                        <a:buChar char="•"/>
                      </a:pPr>
                      <a:r>
                        <a:rPr lang="en-US" sz="1000" dirty="0">
                          <a:solidFill>
                            <a:srgbClr val="000000"/>
                          </a:solidFill>
                          <a:effectLst/>
                          <a:latin typeface="+mn-lt"/>
                          <a:ea typeface="MS Mincho" panose="02020609040205080304" pitchFamily="49" charset="-128"/>
                          <a:cs typeface="Times New Roman" panose="02020603050405020304" pitchFamily="18" charset="0"/>
                        </a:rPr>
                        <a:t>Developing running, jumping and throwing</a:t>
                      </a:r>
                      <a:endParaRPr lang="en-GB" sz="1000" dirty="0">
                        <a:effectLst/>
                        <a:latin typeface="+mn-lt"/>
                        <a:ea typeface="MS Mincho" panose="02020609040205080304" pitchFamily="49" charset="-128"/>
                        <a:cs typeface="Times New Roman" panose="02020603050405020304" pitchFamily="18" charset="0"/>
                      </a:endParaRPr>
                    </a:p>
                    <a:p>
                      <a:pPr algn="l">
                        <a:lnSpc>
                          <a:spcPct val="115000"/>
                        </a:lnSpc>
                        <a:spcAft>
                          <a:spcPts val="1000"/>
                        </a:spcAft>
                      </a:pPr>
                      <a:r>
                        <a:rPr lang="en-US" sz="1050" dirty="0">
                          <a:effectLst/>
                          <a:latin typeface="+mn-lt"/>
                          <a:ea typeface="MS Mincho" panose="02020609040205080304" pitchFamily="49" charset="-128"/>
                          <a:cs typeface="Times New Roman" panose="02020603050405020304" pitchFamily="18" charset="0"/>
                        </a:rPr>
                        <a:t> </a:t>
                      </a:r>
                      <a:endParaRPr lang="en-GB" sz="1050" dirty="0">
                        <a:effectLst/>
                        <a:latin typeface="+mn-lt"/>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870013815"/>
                  </a:ext>
                </a:extLst>
              </a:tr>
              <a:tr h="396240">
                <a:tc>
                  <a:txBody>
                    <a:bodyPr/>
                    <a:lstStyle/>
                    <a:p>
                      <a:pPr algn="ctr"/>
                      <a:r>
                        <a:rPr lang="en-GB" sz="1200" b="1" dirty="0"/>
                        <a:t>Humanities </a:t>
                      </a:r>
                    </a:p>
                    <a:p>
                      <a:pPr algn="ctr"/>
                      <a:r>
                        <a:rPr lang="en-GB" sz="900" b="1" dirty="0"/>
                        <a:t>(RE, History, Geography)</a:t>
                      </a:r>
                    </a:p>
                  </a:txBody>
                  <a:tcPr marL="74295" marR="74295" marT="37148" marB="37148" anchor="ctr">
                    <a:solidFill>
                      <a:schemeClr val="bg1"/>
                    </a:solid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History:</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Celebrating Kindness (with links to Black History Month)</a:t>
                      </a:r>
                    </a:p>
                  </a:txBody>
                  <a:tcPr marL="55721" marR="55721" marT="0" marB="0">
                    <a:solidFill>
                      <a:schemeClr val="bg1"/>
                    </a:solid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Geography:</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Going on Holiday </a:t>
                      </a:r>
                    </a:p>
                  </a:txBody>
                  <a:tcPr marL="55721" marR="55721" marT="0" marB="0">
                    <a:solidFill>
                      <a:schemeClr val="bg1"/>
                    </a:solid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RE: </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Christianity: What are beliefs and values</a:t>
                      </a:r>
                    </a:p>
                  </a:txBody>
                  <a:tcPr marL="55721" marR="55721" marT="0" marB="0">
                    <a:solidFill>
                      <a:schemeClr val="bg1"/>
                    </a:solid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History:</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Wheels Through Time: A History of Transport</a:t>
                      </a:r>
                    </a:p>
                  </a:txBody>
                  <a:tcPr marL="55721" marR="55721" marT="0" marB="0">
                    <a:solidFill>
                      <a:schemeClr val="bg1"/>
                    </a:solidFill>
                  </a:tcPr>
                </a:tc>
                <a:tc>
                  <a:txBody>
                    <a:bodyPr/>
                    <a:lstStyle/>
                    <a:p>
                      <a:pPr algn="l">
                        <a:lnSpc>
                          <a:spcPct val="107000"/>
                        </a:lnSpc>
                        <a:spcAft>
                          <a:spcPts val="0"/>
                        </a:spcAft>
                      </a:pPr>
                      <a:r>
                        <a:rPr lang="en-GB" sz="1100" b="1" dirty="0">
                          <a:effectLst/>
                          <a:latin typeface="+mn-lt"/>
                          <a:ea typeface="Calibri" panose="020F0502020204030204" pitchFamily="34" charset="0"/>
                          <a:cs typeface="Times New Roman" panose="02020603050405020304" pitchFamily="18" charset="0"/>
                        </a:rPr>
                        <a:t>Geography: </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Exploring the Continent of Asia</a:t>
                      </a:r>
                    </a:p>
                  </a:txBody>
                  <a:tcPr marL="55721" marR="55721" marT="0" marB="0">
                    <a:solidFill>
                      <a:schemeClr val="bg1"/>
                    </a:solidFill>
                  </a:tcPr>
                </a:tc>
                <a:tc>
                  <a:txBody>
                    <a:bodyPr/>
                    <a:lstStyle/>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RE:</a:t>
                      </a:r>
                    </a:p>
                    <a:p>
                      <a:pPr algn="l">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Making Good Choices (how religion helps us to understand right, wrong and making good choices)</a:t>
                      </a:r>
                    </a:p>
                  </a:txBody>
                  <a:tcPr marL="55721" marR="55721" marT="0" marB="0">
                    <a:solidFill>
                      <a:schemeClr val="bg1"/>
                    </a:solidFill>
                  </a:tcPr>
                </a:tc>
                <a:extLst>
                  <a:ext uri="{0D108BD9-81ED-4DB2-BD59-A6C34878D82A}">
                    <a16:rowId xmlns:a16="http://schemas.microsoft.com/office/drawing/2014/main" val="3150242684"/>
                  </a:ext>
                </a:extLst>
              </a:tr>
              <a:tr h="362666">
                <a:tc rowSpan="2">
                  <a:txBody>
                    <a:bodyPr/>
                    <a:lstStyle/>
                    <a:p>
                      <a:pPr algn="ctr"/>
                      <a:r>
                        <a:rPr lang="en-GB" sz="1200" b="1" dirty="0"/>
                        <a:t>IT </a:t>
                      </a:r>
                    </a:p>
                    <a:p>
                      <a:pPr algn="ctr"/>
                      <a:r>
                        <a:rPr lang="en-GB" sz="1200" b="1" dirty="0"/>
                        <a:t>(Towards Independence)</a:t>
                      </a:r>
                    </a:p>
                  </a:txBody>
                  <a:tcPr marL="74295" marR="74295" marT="37148" marB="37148"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mn-cs"/>
                        </a:rPr>
                        <a:t>Using Computer Technology</a:t>
                      </a:r>
                    </a:p>
                  </a:txBody>
                  <a:tcPr marL="74295" marR="74295" marT="37148" marB="37148" anchor="ctr">
                    <a:solidFill>
                      <a:schemeClr val="bg1"/>
                    </a:solidFill>
                  </a:tcPr>
                </a:tc>
                <a:tc hMerge="1">
                  <a:txBody>
                    <a:bodyPr/>
                    <a:lstStyle/>
                    <a:p>
                      <a:endParaRPr lang="en-GB" dirty="0"/>
                    </a:p>
                  </a:txBody>
                  <a:tcPr>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txBody>
                  <a:tcPr marL="74295" marR="74295" marT="37148" marB="37148" anchor="ctr">
                    <a:solidFill>
                      <a:schemeClr val="bg1"/>
                    </a:solidFill>
                  </a:tcPr>
                </a:tc>
                <a:tc hMerge="1">
                  <a:txBody>
                    <a:bodyPr/>
                    <a:lstStyle/>
                    <a:p>
                      <a:endParaRPr lang="en-GB" dirty="0"/>
                    </a:p>
                  </a:txBody>
                  <a:tcPr>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txBody>
                  <a:tcPr marL="74295" marR="74295" marT="37148" marB="37148" anchor="ct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2537042503"/>
                  </a:ext>
                </a:extLst>
              </a:tr>
              <a:tr h="362666">
                <a:tc vMerge="1">
                  <a:txBody>
                    <a:bodyPr/>
                    <a:lstStyle/>
                    <a:p>
                      <a:pPr algn="ctr"/>
                      <a:endParaRPr lang="en-GB" sz="1200" b="1" dirty="0"/>
                    </a:p>
                  </a:txBody>
                  <a:tcPr marL="74295" marR="74295" marT="37148" marB="37148" anchor="c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b="1" kern="1200" dirty="0">
                          <a:solidFill>
                            <a:schemeClr val="tx1"/>
                          </a:solidFill>
                          <a:effectLst/>
                          <a:latin typeface="+mn-lt"/>
                          <a:ea typeface="+mn-ea"/>
                          <a:cs typeface="+mn-cs"/>
                        </a:rPr>
                        <a:t>Getting to Know Your Computer: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explore different parts of a computer or tablet, including the screen, keyboard, mouse, touchpad and touchscreen. They learn how to turn devices on and off safely and use basic controls with increasing confidence.</a:t>
                      </a:r>
                    </a:p>
                  </a:txBody>
                  <a:tcPr marL="74295" marR="74295" marT="37148" marB="37148">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mn-cs"/>
                        </a:rPr>
                        <a:t>Opening and Using Programs and Apps: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practise opening, closing and using simple programs and apps. They develop independence in selecting activities, following instructions and using technology for learning, communication and leisure.</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mn-cs"/>
                        </a:rPr>
                        <a:t>Taking and Editing Photos: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use tablets, cameras or computers to take photographs and make simple changes such as cropping, resizing or adding effects. They explore how technology can be used creatively to capture and share experiences.</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mn-cs"/>
                        </a:rPr>
                        <a:t>Exploring and Using the Internet Safely</a:t>
                      </a:r>
                      <a:r>
                        <a:rPr lang="en-GB" sz="1100" kern="1200" dirty="0">
                          <a:solidFill>
                            <a:schemeClr val="tx1"/>
                          </a:solidFill>
                          <a:effectLst/>
                          <a:latin typeface="+mn-lt"/>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use the internet to access simple information, videos and learning activities with support. They develop an understanding of basic online safety, recognising trusted adults and making safe choices when using websites and online content.</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mn-cs"/>
                        </a:rPr>
                        <a:t>Internet, TV and Radio in Everyday Life: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explore different types of media, including the internet, television and radio. They learn how these technologies are used for information, entertainment and communication, and develop confidence in accessing simple media content safely with support.</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b="1" kern="1200" dirty="0">
                          <a:solidFill>
                            <a:schemeClr val="tx1"/>
                          </a:solidFill>
                          <a:effectLst/>
                          <a:latin typeface="+mn-lt"/>
                          <a:ea typeface="+mn-ea"/>
                          <a:cs typeface="+mn-cs"/>
                        </a:rPr>
                        <a:t>Using Games for Learning and Leisure: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Learners explore a range of digital and non-digital games, developing skills such as turn-taking, following instructions, making choices and problem-solving. They learn how to use games safely and appropriately for enjoyment, learning and social interaction.</a:t>
                      </a:r>
                    </a:p>
                  </a:txBody>
                  <a:tcPr marL="74295" marR="74295" marT="37148" marB="37148">
                    <a:solidFill>
                      <a:schemeClr val="bg1"/>
                    </a:solidFill>
                  </a:tcPr>
                </a:tc>
                <a:extLst>
                  <a:ext uri="{0D108BD9-81ED-4DB2-BD59-A6C34878D82A}">
                    <a16:rowId xmlns:a16="http://schemas.microsoft.com/office/drawing/2014/main" val="523270200"/>
                  </a:ext>
                </a:extLst>
              </a:tr>
              <a:tr h="408623">
                <a:tc rowSpan="3">
                  <a:txBody>
                    <a:bodyPr/>
                    <a:lstStyle/>
                    <a:p>
                      <a:pPr algn="ctr"/>
                      <a:r>
                        <a:rPr lang="en-GB" sz="1200" b="1" dirty="0"/>
                        <a:t>PSHE</a:t>
                      </a:r>
                    </a:p>
                  </a:txBody>
                  <a:tcPr marL="74295" marR="74295" marT="37148" marB="37148" anchor="ctr">
                    <a:solidFill>
                      <a:schemeClr val="bg1"/>
                    </a:solidFill>
                  </a:tcPr>
                </a:tc>
                <a:tc gridSpan="2">
                  <a:txBody>
                    <a:bodyPr/>
                    <a:lstStyle/>
                    <a:p>
                      <a:pPr algn="ctr">
                        <a:lnSpc>
                          <a:spcPct val="107000"/>
                        </a:lnSpc>
                        <a:spcAft>
                          <a:spcPts val="800"/>
                        </a:spcAft>
                      </a:pPr>
                      <a:r>
                        <a:rPr lang="en-GB" sz="1100" b="1" dirty="0">
                          <a:solidFill>
                            <a:srgbClr val="000000"/>
                          </a:solidFill>
                          <a:effectLst/>
                          <a:latin typeface="+mn-lt"/>
                          <a:ea typeface="Aptos" panose="020B0004020202020204" pitchFamily="34" charset="0"/>
                          <a:cs typeface="Calibri" panose="020F0502020204030204" pitchFamily="34" charset="0"/>
                        </a:rPr>
                        <a:t>Core Theme: Health and Wellbeing</a:t>
                      </a:r>
                      <a:endParaRPr lang="en-GB" sz="1100" b="1" dirty="0">
                        <a:effectLst/>
                        <a:latin typeface="+mn-lt"/>
                        <a:ea typeface="Aptos" panose="020B0004020202020204" pitchFamily="34" charset="0"/>
                        <a:cs typeface="Times New Roman" panose="02020603050405020304" pitchFamily="18" charset="0"/>
                      </a:endParaRPr>
                    </a:p>
                  </a:txBody>
                  <a:tcPr marL="55721" marR="55721" marT="0" marB="0" anchor="ctr">
                    <a:solidFill>
                      <a:schemeClr val="bg1"/>
                    </a:solidFill>
                  </a:tcPr>
                </a:tc>
                <a:tc hMerge="1">
                  <a:txBody>
                    <a:bodyPr/>
                    <a:lstStyle/>
                    <a:p>
                      <a:pPr algn="ctr">
                        <a:lnSpc>
                          <a:spcPct val="107000"/>
                        </a:lnSpc>
                        <a:spcAft>
                          <a:spcPts val="800"/>
                        </a:spcAft>
                      </a:pPr>
                      <a:endParaRPr lang="en-GB" sz="1350" dirty="0">
                        <a:effectLst/>
                        <a:latin typeface="+mn-lt"/>
                        <a:ea typeface="Aptos" panose="020B0004020202020204" pitchFamily="34" charset="0"/>
                        <a:cs typeface="Times New Roman" panose="02020603050405020304" pitchFamily="18" charset="0"/>
                      </a:endParaRPr>
                    </a:p>
                  </a:txBody>
                  <a:tcPr marL="68580" marR="68580" marT="0" marB="0">
                    <a:solidFill>
                      <a:schemeClr val="bg1"/>
                    </a:solidFill>
                  </a:tcPr>
                </a:tc>
                <a:tc gridSpan="2">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b="1" dirty="0">
                          <a:solidFill>
                            <a:srgbClr val="000000"/>
                          </a:solidFill>
                          <a:effectLst/>
                          <a:latin typeface="+mn-lt"/>
                          <a:cs typeface="Calibri" panose="020F0502020204030204" pitchFamily="34" charset="0"/>
                        </a:rPr>
                        <a:t>Core Theme: Relationships</a:t>
                      </a:r>
                      <a:endParaRPr lang="en-GB" sz="1100" b="1" dirty="0">
                        <a:effectLst/>
                        <a:latin typeface="+mn-lt"/>
                        <a:cs typeface="Times New Roman" panose="02020603050405020304" pitchFamily="18" charset="0"/>
                      </a:endParaRPr>
                    </a:p>
                  </a:txBody>
                  <a:tcPr marL="55721" marR="55721" marT="0" marB="0" anchor="ctr">
                    <a:solidFill>
                      <a:schemeClr val="bg1"/>
                    </a:solidFill>
                  </a:tcPr>
                </a:tc>
                <a:tc hMerge="1">
                  <a:txBody>
                    <a:bodyPr/>
                    <a:lstStyle/>
                    <a:p>
                      <a:endParaRPr dirty="0"/>
                    </a:p>
                  </a:txBody>
                  <a:tcPr marL="68580" marR="68580" marT="0" marB="0">
                    <a:solidFill>
                      <a:schemeClr val="bg1"/>
                    </a:solidFill>
                  </a:tcPr>
                </a:tc>
                <a:tc gridSpan="2">
                  <a:txBody>
                    <a:bodyPr/>
                    <a:lstStyle/>
                    <a:p>
                      <a:pPr algn="ctr">
                        <a:lnSpc>
                          <a:spcPct val="107000"/>
                        </a:lnSpc>
                        <a:spcAft>
                          <a:spcPts val="800"/>
                        </a:spcAft>
                      </a:pPr>
                      <a:r>
                        <a:rPr lang="en-GB" sz="1100" b="1" dirty="0">
                          <a:solidFill>
                            <a:srgbClr val="000000"/>
                          </a:solidFill>
                          <a:effectLst/>
                          <a:latin typeface="+mn-lt"/>
                          <a:cs typeface="Calibri" panose="020F0502020204030204" pitchFamily="34" charset="0"/>
                        </a:rPr>
                        <a:t>Core Theme: Living in the Wider World</a:t>
                      </a:r>
                      <a:endParaRPr lang="en-GB" sz="1100" b="1" dirty="0">
                        <a:effectLst/>
                        <a:latin typeface="+mn-lt"/>
                        <a:cs typeface="Times New Roman" panose="02020603050405020304" pitchFamily="18" charset="0"/>
                      </a:endParaRPr>
                    </a:p>
                  </a:txBody>
                  <a:tcPr marL="55721" marR="55721" marT="0" marB="0" anchor="ctr">
                    <a:solidFill>
                      <a:schemeClr val="bg1"/>
                    </a:solidFill>
                  </a:tcPr>
                </a:tc>
                <a:tc hMerge="1">
                  <a:txBody>
                    <a:bodyPr/>
                    <a:lstStyle/>
                    <a:p>
                      <a:endParaRPr dirty="0"/>
                    </a:p>
                  </a:txBody>
                  <a:tcPr marL="68580" marR="68580" marT="0" marB="0">
                    <a:solidFill>
                      <a:schemeClr val="bg1"/>
                    </a:solidFill>
                  </a:tcPr>
                </a:tc>
                <a:extLst>
                  <a:ext uri="{0D108BD9-81ED-4DB2-BD59-A6C34878D82A}">
                    <a16:rowId xmlns:a16="http://schemas.microsoft.com/office/drawing/2014/main" val="1432441902"/>
                  </a:ext>
                </a:extLst>
              </a:tr>
              <a:tr h="408623">
                <a:tc vMerge="1">
                  <a:txBody>
                    <a:bodyPr/>
                    <a:lstStyle/>
                    <a:p>
                      <a:pPr algn="ctr"/>
                      <a:endParaRPr lang="en-GB" sz="1200" b="1" dirty="0"/>
                    </a:p>
                  </a:txBody>
                  <a:tcPr marL="74295" marR="74295" marT="37148" marB="37148" anchor="ctr">
                    <a:solidFill>
                      <a:schemeClr val="bg1"/>
                    </a:solidFill>
                  </a:tcPr>
                </a:tc>
                <a:tc>
                  <a:txBody>
                    <a:bodyPr/>
                    <a:lstStyle/>
                    <a:p>
                      <a:r>
                        <a:rPr lang="en-GB" sz="1000" kern="1200" dirty="0">
                          <a:solidFill>
                            <a:schemeClr val="tx1"/>
                          </a:solidFill>
                          <a:effectLst/>
                          <a:latin typeface="+mn-lt"/>
                          <a:ea typeface="+mn-ea"/>
                          <a:cs typeface="+mn-cs"/>
                        </a:rPr>
                        <a:t>Yr 10 – The Colour Thief </a:t>
                      </a:r>
                    </a:p>
                    <a:p>
                      <a:r>
                        <a:rPr lang="en-GB" sz="1000" kern="1200" dirty="0">
                          <a:solidFill>
                            <a:schemeClr val="tx1"/>
                          </a:solidFill>
                          <a:effectLst/>
                          <a:latin typeface="+mn-lt"/>
                          <a:ea typeface="+mn-ea"/>
                          <a:cs typeface="+mn-cs"/>
                        </a:rPr>
                        <a:t>(The Story Project)</a:t>
                      </a:r>
                    </a:p>
                  </a:txBody>
                  <a:tcPr marL="74295" marR="74295" marT="37148" marB="37148">
                    <a:solidFill>
                      <a:schemeClr val="bg1"/>
                    </a:solidFill>
                  </a:tcPr>
                </a:tc>
                <a:tc>
                  <a:txBody>
                    <a:bodyPr/>
                    <a:lstStyle/>
                    <a:p>
                      <a:pPr algn="ctr"/>
                      <a:r>
                        <a:rPr lang="en-GB" sz="900" dirty="0">
                          <a:latin typeface="+mn-lt"/>
                        </a:rPr>
                        <a:t>NSPCC Speak Out, Stay Safe programme, not addressed through The Story Project</a:t>
                      </a:r>
                    </a:p>
                  </a:txBody>
                  <a:tcPr marL="74295" marR="74295" marT="37148" marB="37148">
                    <a:solidFill>
                      <a:schemeClr val="bg1"/>
                    </a:solidFill>
                  </a:tcPr>
                </a:tc>
                <a:tc>
                  <a:txBody>
                    <a:bodyPr/>
                    <a:lstStyle/>
                    <a:p>
                      <a:pPr algn="l"/>
                      <a:r>
                        <a:rPr lang="en-GB" sz="1000" dirty="0">
                          <a:latin typeface="+mn-lt"/>
                        </a:rPr>
                        <a:t>Yr 10 – Ritu Weds Chandi (The Story Project) </a:t>
                      </a:r>
                    </a:p>
                  </a:txBody>
                  <a:tcPr marL="74295" marR="74295" marT="37148" marB="37148">
                    <a:solidFill>
                      <a:schemeClr val="bg1"/>
                    </a:solidFill>
                  </a:tcPr>
                </a:tc>
                <a:tc>
                  <a:txBody>
                    <a:bodyPr/>
                    <a:lstStyle/>
                    <a:p>
                      <a:pPr marL="171450" indent="-171450" algn="l">
                        <a:buFont typeface="Arial" panose="020B0604020202020204" pitchFamily="34" charset="0"/>
                        <a:buChar char="•"/>
                      </a:pPr>
                      <a:r>
                        <a:rPr lang="en-GB" sz="800" dirty="0">
                          <a:latin typeface="+mn-lt"/>
                        </a:rPr>
                        <a:t>Sexual health and contraception</a:t>
                      </a:r>
                    </a:p>
                    <a:p>
                      <a:pPr marL="171450" indent="-171450" algn="l">
                        <a:buFont typeface="Arial" panose="020B0604020202020204" pitchFamily="34" charset="0"/>
                        <a:buChar char="•"/>
                      </a:pPr>
                      <a:r>
                        <a:rPr lang="en-GB" sz="800" dirty="0">
                          <a:latin typeface="+mn-lt"/>
                        </a:rPr>
                        <a:t>Online relationships and digital safety</a:t>
                      </a:r>
                    </a:p>
                    <a:p>
                      <a:pPr marL="171450" indent="-171450" algn="l">
                        <a:buFont typeface="Arial" panose="020B0604020202020204" pitchFamily="34" charset="0"/>
                        <a:buChar char="•"/>
                      </a:pPr>
                      <a:r>
                        <a:rPr lang="en-GB" sz="800" dirty="0">
                          <a:latin typeface="+mn-lt"/>
                        </a:rPr>
                        <a:t>Exploitation, harassment and abuse</a:t>
                      </a:r>
                    </a:p>
                    <a:p>
                      <a:pPr marL="171450" indent="-171450" algn="l">
                        <a:buFont typeface="Arial" panose="020B0604020202020204" pitchFamily="34" charset="0"/>
                        <a:buChar char="•"/>
                      </a:pPr>
                      <a:r>
                        <a:rPr lang="en-GB" sz="800" dirty="0">
                          <a:latin typeface="+mn-lt"/>
                        </a:rPr>
                        <a:t>Equality, diversity and discrimination </a:t>
                      </a:r>
                    </a:p>
                  </a:txBody>
                  <a:tcPr marL="74295" marR="74295" marT="37148" marB="37148">
                    <a:solidFill>
                      <a:schemeClr val="bg1"/>
                    </a:solidFill>
                  </a:tcPr>
                </a:tc>
                <a:tc>
                  <a:txBody>
                    <a:bodyPr/>
                    <a:lstStyle/>
                    <a:p>
                      <a:pPr algn="l"/>
                      <a:r>
                        <a:rPr lang="en-GB" sz="1000" kern="1200" dirty="0">
                          <a:solidFill>
                            <a:schemeClr val="tx1"/>
                          </a:solidFill>
                          <a:effectLst/>
                          <a:latin typeface="+mn-lt"/>
                          <a:ea typeface="+mn-ea"/>
                          <a:cs typeface="+mn-cs"/>
                        </a:rPr>
                        <a:t>Yr 10 – Pizza Face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endParaRPr lang="en-GB" sz="1000" kern="1200" dirty="0">
                        <a:solidFill>
                          <a:schemeClr val="tx1"/>
                        </a:solidFill>
                        <a:effectLst/>
                        <a:latin typeface="+mn-lt"/>
                        <a:ea typeface="+mn-ea"/>
                        <a:cs typeface="+mn-cs"/>
                      </a:endParaRPr>
                    </a:p>
                  </a:txBody>
                  <a:tcPr marL="74295" marR="74295" marT="37148" marB="37148">
                    <a:solidFill>
                      <a:schemeClr val="bg1"/>
                    </a:solidFill>
                  </a:tcPr>
                </a:tc>
                <a:tc>
                  <a:txBody>
                    <a:bodyPr/>
                    <a:lstStyle/>
                    <a:p>
                      <a:pPr marL="171450" indent="-171450">
                        <a:buFont typeface="Arial" panose="020B0604020202020204" pitchFamily="34" charset="0"/>
                        <a:buChar char="•"/>
                      </a:pPr>
                      <a:r>
                        <a:rPr lang="en-GB" sz="800" kern="1200" dirty="0">
                          <a:solidFill>
                            <a:schemeClr val="tx1"/>
                          </a:solidFill>
                          <a:effectLst/>
                          <a:latin typeface="+mn-lt"/>
                          <a:ea typeface="+mn-ea"/>
                          <a:cs typeface="+mn-cs"/>
                        </a:rPr>
                        <a:t>Drugs, alcohol and risk taking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Financial literacy and money management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Careers, employability and future planning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Rights, responsibilities and the law </a:t>
                      </a:r>
                    </a:p>
                  </a:txBody>
                  <a:tcPr marL="74295" marR="74295" marT="37148" marB="37148">
                    <a:solidFill>
                      <a:schemeClr val="bg1"/>
                    </a:solidFill>
                  </a:tcPr>
                </a:tc>
                <a:extLst>
                  <a:ext uri="{0D108BD9-81ED-4DB2-BD59-A6C34878D82A}">
                    <a16:rowId xmlns:a16="http://schemas.microsoft.com/office/drawing/2014/main" val="1053413415"/>
                  </a:ext>
                </a:extLst>
              </a:tr>
              <a:tr h="408623">
                <a:tc vMerge="1">
                  <a:txBody>
                    <a:bodyPr/>
                    <a:lstStyle/>
                    <a:p>
                      <a:pPr algn="ctr"/>
                      <a:endParaRPr lang="en-GB" sz="1200" b="1" dirty="0"/>
                    </a:p>
                  </a:txBody>
                  <a:tcPr marL="74295" marR="74295" marT="37148" marB="37148" anchor="c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Yr 11 – Sunny Side Up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(The Story Project) </a:t>
                      </a:r>
                    </a:p>
                  </a:txBody>
                  <a:tcPr marL="74295" marR="74295" marT="37148" marB="37148">
                    <a:solidFill>
                      <a:schemeClr val="bg1"/>
                    </a:solidFill>
                  </a:tcPr>
                </a:tc>
                <a:tc>
                  <a:txBody>
                    <a:bodyPr/>
                    <a:lstStyle/>
                    <a:p>
                      <a:pPr algn="ctr"/>
                      <a:r>
                        <a:rPr lang="en-GB" sz="900" kern="1200" dirty="0">
                          <a:solidFill>
                            <a:schemeClr val="tx1"/>
                          </a:solidFill>
                          <a:effectLst/>
                          <a:latin typeface="+mn-lt"/>
                          <a:ea typeface="+mn-ea"/>
                          <a:cs typeface="+mn-cs"/>
                        </a:rPr>
                        <a:t>NSPCC Speak Out, Stay Safe programme, not addressed through </a:t>
                      </a:r>
                      <a:r>
                        <a:rPr lang="en-GB" sz="900" i="1" kern="1200" dirty="0">
                          <a:solidFill>
                            <a:schemeClr val="tx1"/>
                          </a:solidFill>
                          <a:effectLst/>
                          <a:latin typeface="+mn-lt"/>
                          <a:ea typeface="+mn-ea"/>
                          <a:cs typeface="+mn-cs"/>
                        </a:rPr>
                        <a:t>The Story Project</a:t>
                      </a:r>
                      <a:endParaRPr lang="en-GB" sz="900" dirty="0">
                        <a:latin typeface="+mn-lt"/>
                      </a:endParaRP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Yr 11 – Making a Baby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latin typeface="+mn-lt"/>
                      </a:endParaRPr>
                    </a:p>
                  </a:txBody>
                  <a:tcPr marL="74295" marR="74295" marT="37148" marB="37148">
                    <a:solidFill>
                      <a:schemeClr val="bg1"/>
                    </a:solidFill>
                  </a:tcPr>
                </a:tc>
                <a:tc>
                  <a:txBody>
                    <a:bodyPr/>
                    <a:lstStyle/>
                    <a:p>
                      <a:pPr marL="171450" indent="-171450" algn="l">
                        <a:buFont typeface="Arial" panose="020B0604020202020204" pitchFamily="34" charset="0"/>
                        <a:buChar char="•"/>
                      </a:pPr>
                      <a:r>
                        <a:rPr lang="en-GB" sz="900" dirty="0">
                          <a:latin typeface="+mn-lt"/>
                        </a:rPr>
                        <a:t>Sexual health and contraception</a:t>
                      </a:r>
                    </a:p>
                    <a:p>
                      <a:pPr marL="171450" indent="-171450" algn="l">
                        <a:buFont typeface="Arial" panose="020B0604020202020204" pitchFamily="34" charset="0"/>
                        <a:buChar char="•"/>
                      </a:pPr>
                      <a:r>
                        <a:rPr lang="en-GB" sz="900" dirty="0">
                          <a:latin typeface="+mn-lt"/>
                        </a:rPr>
                        <a:t>Relationship abuse and exploitation</a:t>
                      </a:r>
                    </a:p>
                    <a:p>
                      <a:pPr marL="171450" indent="-171450" algn="l">
                        <a:buFont typeface="Arial" panose="020B0604020202020204" pitchFamily="34" charset="0"/>
                        <a:buChar char="•"/>
                      </a:pPr>
                      <a:r>
                        <a:rPr lang="en-GB" sz="900" dirty="0">
                          <a:latin typeface="+mn-lt"/>
                        </a:rPr>
                        <a:t>Substance awareness and risk management </a:t>
                      </a:r>
                    </a:p>
                    <a:p>
                      <a:pPr marL="171450" indent="-171450" algn="l">
                        <a:buFont typeface="Arial" panose="020B0604020202020204" pitchFamily="34" charset="0"/>
                        <a:buChar char="•"/>
                      </a:pPr>
                      <a:r>
                        <a:rPr lang="en-GB" sz="900" dirty="0">
                          <a:latin typeface="+mn-lt"/>
                        </a:rPr>
                        <a:t>Personal safety and independent decision-making</a:t>
                      </a:r>
                    </a:p>
                  </a:txBody>
                  <a:tcPr marL="74295" marR="74295" marT="37148" marB="3714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Yr 11 – Finding my Voice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(The Story Project) </a:t>
                      </a:r>
                      <a:endParaRPr lang="en-GB" sz="1000" kern="1200" dirty="0">
                        <a:solidFill>
                          <a:schemeClr val="tx1"/>
                        </a:solidFill>
                        <a:effectLst/>
                        <a:latin typeface="+mn-lt"/>
                        <a:ea typeface="+mn-ea"/>
                        <a:cs typeface="+mn-cs"/>
                      </a:endParaRPr>
                    </a:p>
                  </a:txBody>
                  <a:tcPr marL="74295" marR="74295" marT="37148" marB="37148">
                    <a:solidFill>
                      <a:schemeClr val="bg1"/>
                    </a:solidFill>
                  </a:tcPr>
                </a:tc>
                <a:tc>
                  <a:txBody>
                    <a:bodyPr/>
                    <a:lstStyle/>
                    <a:p>
                      <a:pPr marL="171450" indent="-171450" algn="l">
                        <a:buFont typeface="Arial" panose="020B0604020202020204" pitchFamily="34" charset="0"/>
                        <a:buChar char="•"/>
                      </a:pPr>
                      <a:r>
                        <a:rPr lang="en-GB" sz="800" dirty="0">
                          <a:latin typeface="+mn-lt"/>
                        </a:rPr>
                        <a:t>Careers and employability skills</a:t>
                      </a:r>
                    </a:p>
                    <a:p>
                      <a:pPr marL="171450" indent="-171450" algn="l">
                        <a:buFont typeface="Arial" panose="020B0604020202020204" pitchFamily="34" charset="0"/>
                        <a:buChar char="•"/>
                      </a:pPr>
                      <a:r>
                        <a:rPr lang="en-GB" sz="800" dirty="0">
                          <a:latin typeface="+mn-lt"/>
                        </a:rPr>
                        <a:t>Financial literacy and budgeting </a:t>
                      </a:r>
                    </a:p>
                    <a:p>
                      <a:pPr marL="171450" indent="-171450" algn="l">
                        <a:buFont typeface="Arial" panose="020B0604020202020204" pitchFamily="34" charset="0"/>
                        <a:buChar char="•"/>
                      </a:pPr>
                      <a:r>
                        <a:rPr lang="en-GB" sz="800" dirty="0">
                          <a:latin typeface="+mn-lt"/>
                        </a:rPr>
                        <a:t>Independent living and adulthood</a:t>
                      </a:r>
                    </a:p>
                  </a:txBody>
                  <a:tcPr marL="74295" marR="74295" marT="37148" marB="37148">
                    <a:solidFill>
                      <a:schemeClr val="bg1"/>
                    </a:solidFill>
                  </a:tcPr>
                </a:tc>
                <a:extLst>
                  <a:ext uri="{0D108BD9-81ED-4DB2-BD59-A6C34878D82A}">
                    <a16:rowId xmlns:a16="http://schemas.microsoft.com/office/drawing/2014/main" val="629181335"/>
                  </a:ext>
                </a:extLst>
              </a:tr>
            </a:tbl>
          </a:graphicData>
        </a:graphic>
      </p:graphicFrame>
      <p:sp>
        <p:nvSpPr>
          <p:cNvPr id="8" name="Rectangle 7">
            <a:extLst>
              <a:ext uri="{FF2B5EF4-FFF2-40B4-BE49-F238E27FC236}">
                <a16:creationId xmlns:a16="http://schemas.microsoft.com/office/drawing/2014/main" id="{10FEC8D8-B92B-43B5-A488-8566F221C6E8}"/>
              </a:ext>
            </a:extLst>
          </p:cNvPr>
          <p:cNvSpPr/>
          <p:nvPr/>
        </p:nvSpPr>
        <p:spPr>
          <a:xfrm>
            <a:off x="1238250" y="0"/>
            <a:ext cx="7429500" cy="317459"/>
          </a:xfrm>
          <a:prstGeom prst="rect">
            <a:avLst/>
          </a:prstGeom>
        </p:spPr>
        <p:txBody>
          <a:bodyPr wrap="square">
            <a:spAutoFit/>
          </a:bodyPr>
          <a:lstStyle/>
          <a:p>
            <a:pPr algn="ctr">
              <a:spcAft>
                <a:spcPts val="488"/>
              </a:spcAft>
            </a:pPr>
            <a:r>
              <a:rPr lang="en-GB" sz="1463" b="1" u="sng" dirty="0">
                <a:solidFill>
                  <a:srgbClr val="000000"/>
                </a:solidFill>
                <a:ea typeface="Calibri" panose="020F0502020204030204" pitchFamily="34" charset="0"/>
              </a:rPr>
              <a:t>Key Stage 4 Curriculum Map: Semi-formal pathway</a:t>
            </a:r>
            <a:endParaRPr lang="en-GB" sz="2438" b="1" u="sng" dirty="0">
              <a:solidFill>
                <a:srgbClr val="FF1F64"/>
              </a:solidFill>
              <a:ea typeface="Calibri" panose="020F0502020204030204" pitchFamily="34" charset="0"/>
            </a:endParaRPr>
          </a:p>
        </p:txBody>
      </p:sp>
    </p:spTree>
    <p:extLst>
      <p:ext uri="{BB962C8B-B14F-4D97-AF65-F5344CB8AC3E}">
        <p14:creationId xmlns:p14="http://schemas.microsoft.com/office/powerpoint/2010/main" val="2082489350"/>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3434</TotalTime>
  <Words>8269</Words>
  <Application>Microsoft Office PowerPoint</Application>
  <PresentationFormat>A4 Paper (210x297 mm)</PresentationFormat>
  <Paragraphs>1384</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2013 - 2022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Jake Gowers</dc:creator>
  <cp:lastModifiedBy>Deb Meacham</cp:lastModifiedBy>
  <cp:revision>34</cp:revision>
  <dcterms:created xsi:type="dcterms:W3CDTF">2026-01-22T13:23:58Z</dcterms:created>
  <dcterms:modified xsi:type="dcterms:W3CDTF">2026-11-06T15:30:24Z</dcterms:modified>
</cp:coreProperties>
</file>