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70" r:id="rId3"/>
    <p:sldId id="273" r:id="rId4"/>
    <p:sldId id="257" r:id="rId5"/>
    <p:sldId id="258" r:id="rId6"/>
    <p:sldId id="259" r:id="rId7"/>
    <p:sldId id="260" r:id="rId8"/>
    <p:sldId id="261" r:id="rId9"/>
    <p:sldId id="271" r:id="rId10"/>
    <p:sldId id="262" r:id="rId11"/>
    <p:sldId id="263" r:id="rId12"/>
    <p:sldId id="272" r:id="rId13"/>
    <p:sldId id="264" r:id="rId14"/>
    <p:sldId id="265" r:id="rId15"/>
    <p:sldId id="266" r:id="rId16"/>
    <p:sldId id="267" r:id="rId17"/>
    <p:sldId id="268" r:id="rId18"/>
    <p:sldId id="269"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2" d="100"/>
          <a:sy n="122" d="100"/>
        </p:scale>
        <p:origin x="90"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3/13/2019</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3/13/2019</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3/13/2019</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mailto:support@whatsapp.com"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ceop.police.u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F2FD-28B3-4002-BDF5-15186CE9F5C4}"/>
              </a:ext>
            </a:extLst>
          </p:cNvPr>
          <p:cNvSpPr>
            <a:spLocks noGrp="1"/>
          </p:cNvSpPr>
          <p:nvPr>
            <p:ph type="ctrTitle"/>
          </p:nvPr>
        </p:nvSpPr>
        <p:spPr/>
        <p:txBody>
          <a:bodyPr/>
          <a:lstStyle/>
          <a:p>
            <a:r>
              <a:rPr lang="en-GB" dirty="0"/>
              <a:t>Cyber bullying</a:t>
            </a:r>
          </a:p>
        </p:txBody>
      </p:sp>
      <p:sp>
        <p:nvSpPr>
          <p:cNvPr id="3" name="Subtitle 2">
            <a:extLst>
              <a:ext uri="{FF2B5EF4-FFF2-40B4-BE49-F238E27FC236}">
                <a16:creationId xmlns:a16="http://schemas.microsoft.com/office/drawing/2014/main" id="{4D5518FF-21EC-45AD-AF96-4CBF8B7C8700}"/>
              </a:ext>
            </a:extLst>
          </p:cNvPr>
          <p:cNvSpPr>
            <a:spLocks noGrp="1"/>
          </p:cNvSpPr>
          <p:nvPr>
            <p:ph type="subTitle" idx="1"/>
          </p:nvPr>
        </p:nvSpPr>
        <p:spPr/>
        <p:txBody>
          <a:bodyPr/>
          <a:lstStyle/>
          <a:p>
            <a:r>
              <a:rPr lang="en-GB" dirty="0"/>
              <a:t>Kevin Smith DHT : Marjory </a:t>
            </a:r>
            <a:r>
              <a:rPr lang="en-GB" dirty="0" err="1"/>
              <a:t>Kinnon</a:t>
            </a:r>
            <a:r>
              <a:rPr lang="en-GB" dirty="0"/>
              <a:t> school</a:t>
            </a:r>
          </a:p>
          <a:p>
            <a:r>
              <a:rPr lang="en-GB" dirty="0"/>
              <a:t>Anthony Griffiths : </a:t>
            </a:r>
            <a:r>
              <a:rPr lang="en-GB" dirty="0" smtClean="0"/>
              <a:t>Head of STEM </a:t>
            </a:r>
            <a:endParaRPr lang="en-GB" dirty="0"/>
          </a:p>
        </p:txBody>
      </p:sp>
    </p:spTree>
    <p:extLst>
      <p:ext uri="{BB962C8B-B14F-4D97-AF65-F5344CB8AC3E}">
        <p14:creationId xmlns:p14="http://schemas.microsoft.com/office/powerpoint/2010/main" val="2942009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FE245-E0BB-4384-9867-96306F4D5BD7}"/>
              </a:ext>
            </a:extLst>
          </p:cNvPr>
          <p:cNvSpPr>
            <a:spLocks noGrp="1"/>
          </p:cNvSpPr>
          <p:nvPr>
            <p:ph type="title"/>
          </p:nvPr>
        </p:nvSpPr>
        <p:spPr/>
        <p:txBody>
          <a:bodyPr/>
          <a:lstStyle/>
          <a:p>
            <a:r>
              <a:rPr lang="en-GB" dirty="0"/>
              <a:t>TIPs and advice for the young person</a:t>
            </a:r>
          </a:p>
        </p:txBody>
      </p:sp>
      <p:sp>
        <p:nvSpPr>
          <p:cNvPr id="3" name="Content Placeholder 2">
            <a:extLst>
              <a:ext uri="{FF2B5EF4-FFF2-40B4-BE49-F238E27FC236}">
                <a16:creationId xmlns:a16="http://schemas.microsoft.com/office/drawing/2014/main" id="{1E275F27-13B1-4580-A3BD-DB9689FD361A}"/>
              </a:ext>
            </a:extLst>
          </p:cNvPr>
          <p:cNvSpPr>
            <a:spLocks noGrp="1"/>
          </p:cNvSpPr>
          <p:nvPr>
            <p:ph idx="1"/>
          </p:nvPr>
        </p:nvSpPr>
        <p:spPr/>
        <p:txBody>
          <a:bodyPr>
            <a:normAutofit fontScale="85000" lnSpcReduction="20000"/>
          </a:bodyPr>
          <a:lstStyle/>
          <a:p>
            <a:r>
              <a:rPr lang="en-GB" dirty="0"/>
              <a:t>If things get nasty and abusive- BLOCK</a:t>
            </a:r>
          </a:p>
          <a:p>
            <a:r>
              <a:rPr lang="en-GB" dirty="0"/>
              <a:t>Save the evidence and do not delete. Screen shots/print outs</a:t>
            </a:r>
          </a:p>
          <a:p>
            <a:r>
              <a:rPr lang="en-US" dirty="0"/>
              <a:t>Don't upset people and then upload their pictures for other people to have a laugh. That could be harassment. </a:t>
            </a:r>
          </a:p>
          <a:p>
            <a:r>
              <a:rPr lang="en-US" dirty="0"/>
              <a:t>Don't digitally alter pictures of people either because what you think is funny may be offensive to other people. </a:t>
            </a:r>
          </a:p>
          <a:p>
            <a:r>
              <a:rPr lang="en-US" dirty="0"/>
              <a:t>Don't let anyone take pictures of you that might embarrass you.</a:t>
            </a:r>
          </a:p>
          <a:p>
            <a:r>
              <a:rPr lang="en-US" dirty="0"/>
              <a:t>If you have seen someone being bullied online, you can report it to the online site or app.</a:t>
            </a:r>
          </a:p>
          <a:p>
            <a:r>
              <a:rPr lang="en-US" dirty="0"/>
              <a:t>Keep safe by using unusual passwords. Use a combination of letters, lowercase, uppercase, symbols and numbers.</a:t>
            </a:r>
            <a:endParaRPr lang="en-GB" dirty="0"/>
          </a:p>
        </p:txBody>
      </p:sp>
    </p:spTree>
    <p:extLst>
      <p:ext uri="{BB962C8B-B14F-4D97-AF65-F5344CB8AC3E}">
        <p14:creationId xmlns:p14="http://schemas.microsoft.com/office/powerpoint/2010/main" val="851863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E86627-3E8E-4824-A7CF-C26C2998E92D}"/>
              </a:ext>
            </a:extLst>
          </p:cNvPr>
          <p:cNvSpPr>
            <a:spLocks noGrp="1"/>
          </p:cNvSpPr>
          <p:nvPr>
            <p:ph type="title"/>
          </p:nvPr>
        </p:nvSpPr>
        <p:spPr/>
        <p:txBody>
          <a:bodyPr/>
          <a:lstStyle/>
          <a:p>
            <a:r>
              <a:rPr lang="en-GB" dirty="0" err="1"/>
              <a:t>Cont</a:t>
            </a:r>
            <a:r>
              <a:rPr lang="en-GB" dirty="0"/>
              <a:t> </a:t>
            </a:r>
          </a:p>
        </p:txBody>
      </p:sp>
      <p:sp>
        <p:nvSpPr>
          <p:cNvPr id="3" name="Content Placeholder 2">
            <a:extLst>
              <a:ext uri="{FF2B5EF4-FFF2-40B4-BE49-F238E27FC236}">
                <a16:creationId xmlns:a16="http://schemas.microsoft.com/office/drawing/2014/main" id="{5A885106-8971-4617-8BBC-85309FD79B26}"/>
              </a:ext>
            </a:extLst>
          </p:cNvPr>
          <p:cNvSpPr>
            <a:spLocks noGrp="1"/>
          </p:cNvSpPr>
          <p:nvPr>
            <p:ph idx="1"/>
          </p:nvPr>
        </p:nvSpPr>
        <p:spPr/>
        <p:txBody>
          <a:bodyPr/>
          <a:lstStyle/>
          <a:p>
            <a:r>
              <a:rPr lang="en-US" dirty="0"/>
              <a:t>If you are using a public computer such as one in a library, computer shop, or even a shared family computer, be sure to sign out of any web service you are using before leaving the computer so that you can protect your privacy</a:t>
            </a:r>
          </a:p>
          <a:p>
            <a:r>
              <a:rPr lang="en-US" dirty="0"/>
              <a:t>Think twice before you post anything online because once it’s out there you can’t take it back</a:t>
            </a:r>
            <a:endParaRPr lang="en-GB" dirty="0"/>
          </a:p>
        </p:txBody>
      </p:sp>
    </p:spTree>
    <p:extLst>
      <p:ext uri="{BB962C8B-B14F-4D97-AF65-F5344CB8AC3E}">
        <p14:creationId xmlns:p14="http://schemas.microsoft.com/office/powerpoint/2010/main" val="977807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Tips for working with your children</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Keep </a:t>
            </a:r>
            <a:r>
              <a:rPr lang="en-GB" dirty="0"/>
              <a:t>computers and games consoles in family rooms where you can monitor activity. Also make sure the games your child plays online are age appropriate. </a:t>
            </a:r>
            <a:endParaRPr lang="en-GB" dirty="0" smtClean="0"/>
          </a:p>
          <a:p>
            <a:r>
              <a:rPr lang="en-GB" dirty="0" smtClean="0"/>
              <a:t>Install </a:t>
            </a:r>
            <a:r>
              <a:rPr lang="en-GB" dirty="0"/>
              <a:t>parental control software or activate parental controls through your internet to prevent access to inappropriate content. </a:t>
            </a:r>
            <a:endParaRPr lang="en-GB" dirty="0" smtClean="0"/>
          </a:p>
          <a:p>
            <a:r>
              <a:rPr lang="en-GB" dirty="0" smtClean="0"/>
              <a:t>‘</a:t>
            </a:r>
            <a:r>
              <a:rPr lang="en-GB" dirty="0"/>
              <a:t>Friend’ or ‘follow’ your child on social networking sites, so you can see how they are using </a:t>
            </a:r>
            <a:r>
              <a:rPr lang="en-GB" dirty="0" smtClean="0"/>
              <a:t>them.</a:t>
            </a:r>
          </a:p>
          <a:p>
            <a:r>
              <a:rPr lang="en-GB" dirty="0" smtClean="0"/>
              <a:t>Check </a:t>
            </a:r>
            <a:r>
              <a:rPr lang="en-GB" dirty="0"/>
              <a:t>they are old enough to join any websites or social networks with age restrictions. </a:t>
            </a:r>
            <a:endParaRPr lang="en-GB" dirty="0" smtClean="0"/>
          </a:p>
          <a:p>
            <a:r>
              <a:rPr lang="en-GB" dirty="0" smtClean="0"/>
              <a:t> </a:t>
            </a:r>
            <a:r>
              <a:rPr lang="en-GB" dirty="0"/>
              <a:t>Advise your child not to post personal information or any images they wouldn’t want everyone to </a:t>
            </a:r>
            <a:r>
              <a:rPr lang="en-GB" dirty="0" smtClean="0"/>
              <a:t>see.</a:t>
            </a:r>
          </a:p>
          <a:p>
            <a:r>
              <a:rPr lang="en-GB" dirty="0" smtClean="0"/>
              <a:t>Avoid </a:t>
            </a:r>
            <a:r>
              <a:rPr lang="en-GB" dirty="0"/>
              <a:t>using webcams unless talking to close friends or family. Consider covering your webcam when it’s not in use. </a:t>
            </a:r>
          </a:p>
          <a:p>
            <a:r>
              <a:rPr lang="en-GB" dirty="0" smtClean="0"/>
              <a:t>Monitor </a:t>
            </a:r>
            <a:r>
              <a:rPr lang="en-GB" dirty="0"/>
              <a:t>your children’s internet usage, and be watchful for any secretive behaviour. </a:t>
            </a:r>
          </a:p>
          <a:p>
            <a:r>
              <a:rPr lang="en-GB" dirty="0" smtClean="0"/>
              <a:t>Encourage </a:t>
            </a:r>
            <a:r>
              <a:rPr lang="en-GB" dirty="0"/>
              <a:t>your child to be open about what they do online and who they talk to.</a:t>
            </a:r>
          </a:p>
        </p:txBody>
      </p:sp>
    </p:spTree>
    <p:extLst>
      <p:ext uri="{BB962C8B-B14F-4D97-AF65-F5344CB8AC3E}">
        <p14:creationId xmlns:p14="http://schemas.microsoft.com/office/powerpoint/2010/main" val="383231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55D3C-FB93-4179-BF7F-93A71F58C03F}"/>
              </a:ext>
            </a:extLst>
          </p:cNvPr>
          <p:cNvSpPr>
            <a:spLocks noGrp="1"/>
          </p:cNvSpPr>
          <p:nvPr>
            <p:ph type="title"/>
          </p:nvPr>
        </p:nvSpPr>
        <p:spPr/>
        <p:txBody>
          <a:bodyPr/>
          <a:lstStyle/>
          <a:p>
            <a:r>
              <a:rPr lang="en-GB" dirty="0" smtClean="0"/>
              <a:t>AG- Reporting</a:t>
            </a:r>
            <a:endParaRPr lang="en-GB" dirty="0"/>
          </a:p>
        </p:txBody>
      </p:sp>
      <p:sp>
        <p:nvSpPr>
          <p:cNvPr id="3" name="Content Placeholder 2">
            <a:extLst>
              <a:ext uri="{FF2B5EF4-FFF2-40B4-BE49-F238E27FC236}">
                <a16:creationId xmlns:a16="http://schemas.microsoft.com/office/drawing/2014/main" id="{F8678FFB-DAAA-4254-A54A-CF1F5A483B2C}"/>
              </a:ext>
            </a:extLst>
          </p:cNvPr>
          <p:cNvSpPr>
            <a:spLocks noGrp="1"/>
          </p:cNvSpPr>
          <p:nvPr>
            <p:ph idx="1"/>
          </p:nvPr>
        </p:nvSpPr>
        <p:spPr/>
        <p:txBody>
          <a:bodyPr>
            <a:normAutofit lnSpcReduction="10000"/>
          </a:bodyPr>
          <a:lstStyle/>
          <a:p>
            <a:r>
              <a:rPr lang="en-GB" dirty="0"/>
              <a:t>Facebook:  </a:t>
            </a:r>
            <a:r>
              <a:rPr lang="en-US" dirty="0"/>
              <a:t>You can report bullying on Facebook using the report links which appear near the content itself, normally on a drop down arrow which gives you menu option to report the image, post or comment.</a:t>
            </a:r>
          </a:p>
          <a:p>
            <a:r>
              <a:rPr lang="en-US" dirty="0"/>
              <a:t>Twitter : Do not respond. If you receive a tweet or reply that you don't like, you can unfollow that person. If they continue to contact you, you can block the user (just click on the head icon on their profile and select block user)</a:t>
            </a:r>
          </a:p>
          <a:p>
            <a:r>
              <a:rPr lang="en-US" dirty="0"/>
              <a:t>YouTube : To flag a video you think is inappropriate (click on the little flag bottom right of the video) and YouTube will take a look at it to see whether it breaks their terms of use. If it does then they will remove it. </a:t>
            </a:r>
            <a:endParaRPr lang="en-GB" dirty="0"/>
          </a:p>
        </p:txBody>
      </p:sp>
    </p:spTree>
    <p:extLst>
      <p:ext uri="{BB962C8B-B14F-4D97-AF65-F5344CB8AC3E}">
        <p14:creationId xmlns:p14="http://schemas.microsoft.com/office/powerpoint/2010/main" val="30074717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D7176-C613-4268-A7AB-CFA6CDFB9E4F}"/>
              </a:ext>
            </a:extLst>
          </p:cNvPr>
          <p:cNvSpPr>
            <a:spLocks noGrp="1"/>
          </p:cNvSpPr>
          <p:nvPr>
            <p:ph type="title"/>
          </p:nvPr>
        </p:nvSpPr>
        <p:spPr/>
        <p:txBody>
          <a:bodyPr/>
          <a:lstStyle/>
          <a:p>
            <a:r>
              <a:rPr lang="en-GB" dirty="0" err="1"/>
              <a:t>cont</a:t>
            </a:r>
            <a:endParaRPr lang="en-GB" dirty="0"/>
          </a:p>
        </p:txBody>
      </p:sp>
      <p:sp>
        <p:nvSpPr>
          <p:cNvPr id="3" name="Content Placeholder 2">
            <a:extLst>
              <a:ext uri="{FF2B5EF4-FFF2-40B4-BE49-F238E27FC236}">
                <a16:creationId xmlns:a16="http://schemas.microsoft.com/office/drawing/2014/main" id="{95EE8FC8-D68F-4F37-91A7-11ED5EBF6CBD}"/>
              </a:ext>
            </a:extLst>
          </p:cNvPr>
          <p:cNvSpPr>
            <a:spLocks noGrp="1"/>
          </p:cNvSpPr>
          <p:nvPr>
            <p:ph idx="1"/>
          </p:nvPr>
        </p:nvSpPr>
        <p:spPr/>
        <p:txBody>
          <a:bodyPr/>
          <a:lstStyle/>
          <a:p>
            <a:r>
              <a:rPr lang="en-GB" dirty="0"/>
              <a:t>Instagram: </a:t>
            </a:r>
            <a:r>
              <a:rPr lang="en-US" dirty="0"/>
              <a:t>block and unfollow the person who is being abusive. However, if it continues or it has gotten worse, you can use their in-app reporting tool.</a:t>
            </a:r>
          </a:p>
          <a:p>
            <a:r>
              <a:rPr lang="en-US" dirty="0"/>
              <a:t>Snapchat : To block a user, tap the Menu icon, select “My Friends,” locate their name in the list and swipe right across their name. If you would like to delete a friend from your contacts, press “Delete.” Even if you haven’t added the user as a friend, their name will still appear in the “My Friends” list under “Recent” if they have sent you a message recently. If you receive an inappropriate photo or someone's harassing or bullying you, report it by filling out their online form.</a:t>
            </a:r>
            <a:endParaRPr lang="en-GB" dirty="0"/>
          </a:p>
        </p:txBody>
      </p:sp>
    </p:spTree>
    <p:extLst>
      <p:ext uri="{BB962C8B-B14F-4D97-AF65-F5344CB8AC3E}">
        <p14:creationId xmlns:p14="http://schemas.microsoft.com/office/powerpoint/2010/main" val="12713436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737D8-D15C-4FE7-90DD-648B158C0DC7}"/>
              </a:ext>
            </a:extLst>
          </p:cNvPr>
          <p:cNvSpPr>
            <a:spLocks noGrp="1"/>
          </p:cNvSpPr>
          <p:nvPr>
            <p:ph type="title"/>
          </p:nvPr>
        </p:nvSpPr>
        <p:spPr/>
        <p:txBody>
          <a:bodyPr/>
          <a:lstStyle/>
          <a:p>
            <a:r>
              <a:rPr lang="en-GB" dirty="0" err="1"/>
              <a:t>cont</a:t>
            </a:r>
            <a:endParaRPr lang="en-GB" dirty="0"/>
          </a:p>
        </p:txBody>
      </p:sp>
      <p:sp>
        <p:nvSpPr>
          <p:cNvPr id="3" name="Content Placeholder 2">
            <a:extLst>
              <a:ext uri="{FF2B5EF4-FFF2-40B4-BE49-F238E27FC236}">
                <a16:creationId xmlns:a16="http://schemas.microsoft.com/office/drawing/2014/main" id="{05CA639C-8C9C-4A8A-B519-7CBBCD7F78E5}"/>
              </a:ext>
            </a:extLst>
          </p:cNvPr>
          <p:cNvSpPr>
            <a:spLocks noGrp="1"/>
          </p:cNvSpPr>
          <p:nvPr>
            <p:ph idx="1"/>
          </p:nvPr>
        </p:nvSpPr>
        <p:spPr/>
        <p:txBody>
          <a:bodyPr/>
          <a:lstStyle/>
          <a:p>
            <a:r>
              <a:rPr lang="en-GB" dirty="0"/>
              <a:t>WhatsApp : </a:t>
            </a:r>
            <a:r>
              <a:rPr lang="en-GB" dirty="0" smtClean="0"/>
              <a:t>Y</a:t>
            </a:r>
            <a:r>
              <a:rPr lang="en-US" dirty="0" err="1" smtClean="0"/>
              <a:t>ou</a:t>
            </a:r>
            <a:r>
              <a:rPr lang="en-US" dirty="0" smtClean="0"/>
              <a:t> </a:t>
            </a:r>
            <a:r>
              <a:rPr lang="en-US" dirty="0"/>
              <a:t>have to be over 16 to use WhatsApp legally. You can block and delete contacts.  You can find out more by emailing them at </a:t>
            </a:r>
            <a:r>
              <a:rPr lang="en-US" dirty="0">
                <a:hlinkClick r:id="rId2"/>
              </a:rPr>
              <a:t>support@whatsapp.com</a:t>
            </a:r>
            <a:endParaRPr lang="en-US" dirty="0"/>
          </a:p>
          <a:p>
            <a:pPr marL="0" indent="0">
              <a:buNone/>
            </a:pPr>
            <a:endParaRPr lang="en-GB" dirty="0"/>
          </a:p>
        </p:txBody>
      </p:sp>
    </p:spTree>
    <p:extLst>
      <p:ext uri="{BB962C8B-B14F-4D97-AF65-F5344CB8AC3E}">
        <p14:creationId xmlns:p14="http://schemas.microsoft.com/office/powerpoint/2010/main" val="35650719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04377-2CE7-4515-9B3F-2844DDA6F075}"/>
              </a:ext>
            </a:extLst>
          </p:cNvPr>
          <p:cNvSpPr>
            <a:spLocks noGrp="1"/>
          </p:cNvSpPr>
          <p:nvPr>
            <p:ph type="title"/>
          </p:nvPr>
        </p:nvSpPr>
        <p:spPr/>
        <p:txBody>
          <a:bodyPr/>
          <a:lstStyle/>
          <a:p>
            <a:r>
              <a:rPr lang="en-GB" dirty="0" smtClean="0"/>
              <a:t>AG- Protecting</a:t>
            </a:r>
            <a:endParaRPr lang="en-GB" dirty="0"/>
          </a:p>
        </p:txBody>
      </p:sp>
      <p:sp>
        <p:nvSpPr>
          <p:cNvPr id="3" name="Content Placeholder 2">
            <a:extLst>
              <a:ext uri="{FF2B5EF4-FFF2-40B4-BE49-F238E27FC236}">
                <a16:creationId xmlns:a16="http://schemas.microsoft.com/office/drawing/2014/main" id="{9272D675-0816-4410-87CC-EE653A6D18E6}"/>
              </a:ext>
            </a:extLst>
          </p:cNvPr>
          <p:cNvSpPr>
            <a:spLocks noGrp="1"/>
          </p:cNvSpPr>
          <p:nvPr>
            <p:ph idx="1"/>
          </p:nvPr>
        </p:nvSpPr>
        <p:spPr/>
        <p:txBody>
          <a:bodyPr>
            <a:normAutofit lnSpcReduction="10000"/>
          </a:bodyPr>
          <a:lstStyle/>
          <a:p>
            <a:r>
              <a:rPr lang="en-US" dirty="0"/>
              <a:t>Seeing what you post : Most apps have settings so that people can only follow you/be friends/ see your posts if you approve them first. You can select this by going into the 'settings menu' then 'security and privacy’</a:t>
            </a:r>
          </a:p>
          <a:p>
            <a:r>
              <a:rPr lang="en-US" dirty="0"/>
              <a:t>Seeing where you are: Many social networks like Facebook and Twitter allow you to post your location or check in each time you tweet or post a status update.  Again,  to turn off the location settings, go into the ‘Settings’ menu, scroll down 'Security and privacy</a:t>
            </a:r>
          </a:p>
          <a:p>
            <a:r>
              <a:rPr lang="en-GB" dirty="0"/>
              <a:t>Hashtags: </a:t>
            </a:r>
            <a:r>
              <a:rPr lang="en-US" dirty="0"/>
              <a:t>Be wary of using hashtags as that can open up your post to be visible on that particular hashtag thread on any social network or app. It can open up your post and your account to a wider audience than you originally intended.</a:t>
            </a:r>
            <a:endParaRPr lang="en-GB" dirty="0"/>
          </a:p>
        </p:txBody>
      </p:sp>
    </p:spTree>
    <p:extLst>
      <p:ext uri="{BB962C8B-B14F-4D97-AF65-F5344CB8AC3E}">
        <p14:creationId xmlns:p14="http://schemas.microsoft.com/office/powerpoint/2010/main" val="1994073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A6B217-EF68-42BE-A02B-0882A534817D}"/>
              </a:ext>
            </a:extLst>
          </p:cNvPr>
          <p:cNvSpPr>
            <a:spLocks noGrp="1"/>
          </p:cNvSpPr>
          <p:nvPr>
            <p:ph type="title"/>
          </p:nvPr>
        </p:nvSpPr>
        <p:spPr/>
        <p:txBody>
          <a:bodyPr/>
          <a:lstStyle/>
          <a:p>
            <a:r>
              <a:rPr lang="en-GB" dirty="0"/>
              <a:t>Removing and blocking friends</a:t>
            </a:r>
          </a:p>
        </p:txBody>
      </p:sp>
      <p:sp>
        <p:nvSpPr>
          <p:cNvPr id="3" name="Content Placeholder 2">
            <a:extLst>
              <a:ext uri="{FF2B5EF4-FFF2-40B4-BE49-F238E27FC236}">
                <a16:creationId xmlns:a16="http://schemas.microsoft.com/office/drawing/2014/main" id="{D5E1CE53-D327-4DDB-92BD-332C846165FA}"/>
              </a:ext>
            </a:extLst>
          </p:cNvPr>
          <p:cNvSpPr>
            <a:spLocks noGrp="1"/>
          </p:cNvSpPr>
          <p:nvPr>
            <p:ph idx="1"/>
          </p:nvPr>
        </p:nvSpPr>
        <p:spPr/>
        <p:txBody>
          <a:bodyPr>
            <a:normAutofit fontScale="62500" lnSpcReduction="20000"/>
          </a:bodyPr>
          <a:lstStyle/>
          <a:p>
            <a:r>
              <a:rPr lang="en-US" b="1" dirty="0"/>
              <a:t>Facebook</a:t>
            </a:r>
            <a:r>
              <a:rPr lang="en-US" dirty="0"/>
              <a:t> - click on their profile, then on the 'message' button dropdown and you will see the option to 'unfriend'. You can also block a person this way.</a:t>
            </a:r>
          </a:p>
          <a:p>
            <a:r>
              <a:rPr lang="en-US" b="1" dirty="0"/>
              <a:t>Twitter</a:t>
            </a:r>
            <a:r>
              <a:rPr lang="en-US" dirty="0"/>
              <a:t> - to remove or block someone on Twitter, click on the button with a head icon on it next to the ‘Follow’ button on a user’s profile. If you click on this you will see a menu with the options to BLOCK the user to prevent them from seeing your profile, and vice versa, and you can also REPORT FOR SPAM, which will alert Twitter to any users who are abusing the service. Read our article about Twitter safety.</a:t>
            </a:r>
          </a:p>
          <a:p>
            <a:r>
              <a:rPr lang="en-US" b="1" dirty="0"/>
              <a:t>YouTube</a:t>
            </a:r>
            <a:r>
              <a:rPr lang="en-US" dirty="0"/>
              <a:t> - go to your account page and click on "All Contacts" link in the "Friends and Contacts" section. Choose which person you want to unfriend and the click on "Remove Contacts". From then on the person won't be on your "Share Video" list.</a:t>
            </a:r>
          </a:p>
          <a:p>
            <a:r>
              <a:rPr lang="en-US" b="1" dirty="0"/>
              <a:t>WhatsApp</a:t>
            </a:r>
            <a:r>
              <a:rPr lang="en-US" dirty="0"/>
              <a:t> – You can click on the name and then you will be taken to a dropdown menu and you can then choose to block the person.</a:t>
            </a:r>
          </a:p>
          <a:p>
            <a:r>
              <a:rPr lang="en-US" b="1" dirty="0"/>
              <a:t>Snapchat</a:t>
            </a:r>
            <a:r>
              <a:rPr lang="en-US" dirty="0"/>
              <a:t> – to block a user who added you follow the steps below. Tap 'Added Me' on the Profile Screen. Then tap their name, and tap the wheel icon next to their name. Press 'Block' to prevent them from sending you Snaps, Chats, or from viewing your Stories.</a:t>
            </a:r>
          </a:p>
          <a:p>
            <a:r>
              <a:rPr lang="en-US" b="1" dirty="0"/>
              <a:t>Instagram </a:t>
            </a:r>
            <a:r>
              <a:rPr lang="en-US" dirty="0"/>
              <a:t>– when you block someone, they can't see your profile or posts. People aren't notified when you block them. To block or unblock someone, tap their username to open their profile and then tap the three dots and press the option to block user.</a:t>
            </a:r>
          </a:p>
          <a:p>
            <a:endParaRPr lang="en-GB" dirty="0"/>
          </a:p>
        </p:txBody>
      </p:sp>
    </p:spTree>
    <p:extLst>
      <p:ext uri="{BB962C8B-B14F-4D97-AF65-F5344CB8AC3E}">
        <p14:creationId xmlns:p14="http://schemas.microsoft.com/office/powerpoint/2010/main" val="14640221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234F0-A9F7-48A0-B80F-BFF8311DD797}"/>
              </a:ext>
            </a:extLst>
          </p:cNvPr>
          <p:cNvSpPr>
            <a:spLocks noGrp="1"/>
          </p:cNvSpPr>
          <p:nvPr>
            <p:ph type="title"/>
          </p:nvPr>
        </p:nvSpPr>
        <p:spPr/>
        <p:txBody>
          <a:bodyPr/>
          <a:lstStyle/>
          <a:p>
            <a:r>
              <a:rPr lang="en-GB" dirty="0"/>
              <a:t>The ultimate</a:t>
            </a:r>
          </a:p>
        </p:txBody>
      </p:sp>
      <p:sp>
        <p:nvSpPr>
          <p:cNvPr id="3" name="Content Placeholder 2">
            <a:extLst>
              <a:ext uri="{FF2B5EF4-FFF2-40B4-BE49-F238E27FC236}">
                <a16:creationId xmlns:a16="http://schemas.microsoft.com/office/drawing/2014/main" id="{21BD6531-4C9B-441C-8CE8-64B03A9F5D7C}"/>
              </a:ext>
            </a:extLst>
          </p:cNvPr>
          <p:cNvSpPr>
            <a:spLocks noGrp="1"/>
          </p:cNvSpPr>
          <p:nvPr>
            <p:ph idx="1"/>
          </p:nvPr>
        </p:nvSpPr>
        <p:spPr/>
        <p:txBody>
          <a:bodyPr/>
          <a:lstStyle/>
          <a:p>
            <a:r>
              <a:rPr lang="en-GB" dirty="0"/>
              <a:t>Close and delete the account</a:t>
            </a:r>
          </a:p>
          <a:p>
            <a:r>
              <a:rPr lang="en-GB" dirty="0"/>
              <a:t>Remove the app </a:t>
            </a:r>
          </a:p>
        </p:txBody>
      </p:sp>
    </p:spTree>
    <p:extLst>
      <p:ext uri="{BB962C8B-B14F-4D97-AF65-F5344CB8AC3E}">
        <p14:creationId xmlns:p14="http://schemas.microsoft.com/office/powerpoint/2010/main" val="1112960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many ways do you think your children have of communicating on-line?</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E- Mail</a:t>
            </a:r>
          </a:p>
          <a:p>
            <a:r>
              <a:rPr lang="en-GB" dirty="0" smtClean="0"/>
              <a:t>Blogs</a:t>
            </a:r>
          </a:p>
          <a:p>
            <a:r>
              <a:rPr lang="en-GB" dirty="0" smtClean="0"/>
              <a:t>Instant messaging apps</a:t>
            </a:r>
          </a:p>
          <a:p>
            <a:r>
              <a:rPr lang="en-GB" dirty="0" smtClean="0"/>
              <a:t>Face time</a:t>
            </a:r>
          </a:p>
          <a:p>
            <a:r>
              <a:rPr lang="en-GB" dirty="0" smtClean="0"/>
              <a:t>Skype</a:t>
            </a:r>
          </a:p>
          <a:p>
            <a:r>
              <a:rPr lang="en-GB" dirty="0" smtClean="0"/>
              <a:t>On line gaming apps</a:t>
            </a:r>
          </a:p>
          <a:p>
            <a:r>
              <a:rPr lang="en-GB" dirty="0" smtClean="0"/>
              <a:t>Chat rooms </a:t>
            </a:r>
          </a:p>
          <a:p>
            <a:r>
              <a:rPr lang="en-GB" dirty="0" smtClean="0"/>
              <a:t>Comments sections</a:t>
            </a:r>
          </a:p>
          <a:p>
            <a:endParaRPr lang="en-GB" dirty="0" smtClean="0"/>
          </a:p>
        </p:txBody>
      </p:sp>
    </p:spTree>
    <p:extLst>
      <p:ext uri="{BB962C8B-B14F-4D97-AF65-F5344CB8AC3E}">
        <p14:creationId xmlns:p14="http://schemas.microsoft.com/office/powerpoint/2010/main" val="42637976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0" y="2136339"/>
            <a:ext cx="6096000" cy="2585323"/>
          </a:xfrm>
          <a:prstGeom prst="rect">
            <a:avLst/>
          </a:prstGeom>
        </p:spPr>
        <p:txBody>
          <a:bodyPr>
            <a:spAutoFit/>
          </a:bodyPr>
          <a:lstStyle/>
          <a:p>
            <a:r>
              <a:rPr lang="en-GB" dirty="0"/>
              <a:t> Facebook - facebook.com</a:t>
            </a:r>
          </a:p>
          <a:p>
            <a:r>
              <a:rPr lang="en-GB" dirty="0"/>
              <a:t> Twitter - twitter.com</a:t>
            </a:r>
          </a:p>
          <a:p>
            <a:r>
              <a:rPr lang="en-GB" dirty="0"/>
              <a:t> Instagram - instagram.com</a:t>
            </a:r>
          </a:p>
          <a:p>
            <a:r>
              <a:rPr lang="en-GB" dirty="0"/>
              <a:t> LinkedIn - linkedin.com</a:t>
            </a:r>
          </a:p>
          <a:p>
            <a:r>
              <a:rPr lang="en-GB" dirty="0"/>
              <a:t> Google+ google.com</a:t>
            </a:r>
          </a:p>
          <a:p>
            <a:r>
              <a:rPr lang="en-GB" dirty="0"/>
              <a:t> YouTube - youtube.com</a:t>
            </a:r>
          </a:p>
          <a:p>
            <a:r>
              <a:rPr lang="en-GB" dirty="0"/>
              <a:t> Pinterest - pinterest.com</a:t>
            </a:r>
          </a:p>
          <a:p>
            <a:r>
              <a:rPr lang="en-GB" dirty="0"/>
              <a:t> Tumblr - tumblr.com</a:t>
            </a:r>
          </a:p>
          <a:p>
            <a:r>
              <a:rPr lang="en-GB" dirty="0"/>
              <a:t> Snapchat - snapchat.com</a:t>
            </a:r>
          </a:p>
        </p:txBody>
      </p:sp>
    </p:spTree>
    <p:extLst>
      <p:ext uri="{BB962C8B-B14F-4D97-AF65-F5344CB8AC3E}">
        <p14:creationId xmlns:p14="http://schemas.microsoft.com/office/powerpoint/2010/main" val="3095708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06277-DD33-4D23-B52C-0F447B55031F}"/>
              </a:ext>
            </a:extLst>
          </p:cNvPr>
          <p:cNvSpPr>
            <a:spLocks noGrp="1"/>
          </p:cNvSpPr>
          <p:nvPr>
            <p:ph type="title"/>
          </p:nvPr>
        </p:nvSpPr>
        <p:spPr/>
        <p:txBody>
          <a:bodyPr/>
          <a:lstStyle/>
          <a:p>
            <a:r>
              <a:rPr lang="en-GB" dirty="0" smtClean="0"/>
              <a:t>AG- What </a:t>
            </a:r>
            <a:r>
              <a:rPr lang="en-GB" dirty="0"/>
              <a:t>is cyber bullying?</a:t>
            </a:r>
          </a:p>
        </p:txBody>
      </p:sp>
      <p:sp>
        <p:nvSpPr>
          <p:cNvPr id="3" name="Content Placeholder 2">
            <a:extLst>
              <a:ext uri="{FF2B5EF4-FFF2-40B4-BE49-F238E27FC236}">
                <a16:creationId xmlns:a16="http://schemas.microsoft.com/office/drawing/2014/main" id="{4A035CEE-EF6C-4D1E-B8A2-9B6FDE0C2018}"/>
              </a:ext>
            </a:extLst>
          </p:cNvPr>
          <p:cNvSpPr>
            <a:spLocks noGrp="1"/>
          </p:cNvSpPr>
          <p:nvPr>
            <p:ph idx="1"/>
          </p:nvPr>
        </p:nvSpPr>
        <p:spPr/>
        <p:txBody>
          <a:bodyPr>
            <a:normAutofit fontScale="92500" lnSpcReduction="20000"/>
          </a:bodyPr>
          <a:lstStyle/>
          <a:p>
            <a:r>
              <a:rPr lang="en-US" dirty="0"/>
              <a:t>Cyber bullying is any form of bullying which takes place online or through smartphones and tablets. </a:t>
            </a:r>
          </a:p>
          <a:p>
            <a:r>
              <a:rPr lang="en-US" dirty="0"/>
              <a:t>It commonly occurs on Social networking sites, messaging apps, gaming sites and chat rooms such as Facebook, </a:t>
            </a:r>
            <a:r>
              <a:rPr lang="en-US" dirty="0" err="1"/>
              <a:t>XBox</a:t>
            </a:r>
            <a:r>
              <a:rPr lang="en-US" dirty="0"/>
              <a:t> Live., Instagram, YouTube, Snapchat and other chat rooms</a:t>
            </a:r>
          </a:p>
          <a:p>
            <a:r>
              <a:rPr lang="en-US" dirty="0"/>
              <a:t>Cyber bullying is very common on and most young people will experience it or see it at some time. </a:t>
            </a:r>
          </a:p>
          <a:p>
            <a:r>
              <a:rPr lang="en-US" dirty="0"/>
              <a:t>In a recent national bullying survey carried out by Bullying UK, 56% of young people said they have seen others be bullied online and 42% have felt unsafe online. </a:t>
            </a:r>
          </a:p>
          <a:p>
            <a:r>
              <a:rPr lang="en-US" dirty="0"/>
              <a:t>Cyber bullying can happen 24 hours a day, 7 days a week and it can go viral very fast.</a:t>
            </a:r>
            <a:endParaRPr lang="en-GB" dirty="0"/>
          </a:p>
        </p:txBody>
      </p:sp>
    </p:spTree>
    <p:extLst>
      <p:ext uri="{BB962C8B-B14F-4D97-AF65-F5344CB8AC3E}">
        <p14:creationId xmlns:p14="http://schemas.microsoft.com/office/powerpoint/2010/main" val="293923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38F5C-B384-4E6E-98E8-80D680163CE2}"/>
              </a:ext>
            </a:extLst>
          </p:cNvPr>
          <p:cNvSpPr>
            <a:spLocks noGrp="1"/>
          </p:cNvSpPr>
          <p:nvPr>
            <p:ph type="title"/>
          </p:nvPr>
        </p:nvSpPr>
        <p:spPr/>
        <p:txBody>
          <a:bodyPr/>
          <a:lstStyle/>
          <a:p>
            <a:r>
              <a:rPr lang="en-GB" dirty="0"/>
              <a:t>Types of cyber bullying</a:t>
            </a:r>
          </a:p>
        </p:txBody>
      </p:sp>
      <p:sp>
        <p:nvSpPr>
          <p:cNvPr id="3" name="Content Placeholder 2">
            <a:extLst>
              <a:ext uri="{FF2B5EF4-FFF2-40B4-BE49-F238E27FC236}">
                <a16:creationId xmlns:a16="http://schemas.microsoft.com/office/drawing/2014/main" id="{B739013A-389C-4997-9E02-B1F335FB13C4}"/>
              </a:ext>
            </a:extLst>
          </p:cNvPr>
          <p:cNvSpPr>
            <a:spLocks noGrp="1"/>
          </p:cNvSpPr>
          <p:nvPr>
            <p:ph idx="1"/>
          </p:nvPr>
        </p:nvSpPr>
        <p:spPr/>
        <p:txBody>
          <a:bodyPr>
            <a:normAutofit fontScale="55000" lnSpcReduction="20000"/>
          </a:bodyPr>
          <a:lstStyle/>
          <a:p>
            <a:r>
              <a:rPr lang="en-GB" b="1" dirty="0"/>
              <a:t>Harassment</a:t>
            </a:r>
            <a:r>
              <a:rPr lang="en-GB" dirty="0"/>
              <a:t> -</a:t>
            </a:r>
            <a:r>
              <a:rPr lang="en-US" dirty="0"/>
              <a:t>This is the act of sending offensive, rude, and insulting messages and being abusive</a:t>
            </a:r>
            <a:endParaRPr lang="en-GB" dirty="0"/>
          </a:p>
          <a:p>
            <a:r>
              <a:rPr lang="en-GB" b="1" dirty="0"/>
              <a:t>Denigration -</a:t>
            </a:r>
            <a:r>
              <a:rPr lang="en-US" dirty="0"/>
              <a:t>This is when someone may send information about another person that is fake, damaging and untrue.</a:t>
            </a:r>
            <a:endParaRPr lang="en-GB" b="1" dirty="0"/>
          </a:p>
          <a:p>
            <a:r>
              <a:rPr lang="en-GB" b="1" dirty="0"/>
              <a:t>Flaming-</a:t>
            </a:r>
            <a:r>
              <a:rPr lang="en-US" dirty="0"/>
              <a:t>This is when someone is purposely using really extreme and offensive language and getting into online arguments and fights.</a:t>
            </a:r>
            <a:endParaRPr lang="en-GB" b="1" dirty="0"/>
          </a:p>
          <a:p>
            <a:r>
              <a:rPr lang="en-GB" b="1" dirty="0"/>
              <a:t>Impersonation</a:t>
            </a:r>
            <a:r>
              <a:rPr lang="en-GB" dirty="0"/>
              <a:t> -</a:t>
            </a:r>
            <a:r>
              <a:rPr lang="en-US" dirty="0"/>
              <a:t>This is when someone will hack into someone’s email or social networking account and use the person's online identity to send or post vicious or embarrassing material to/about others.</a:t>
            </a:r>
            <a:endParaRPr lang="en-GB" dirty="0"/>
          </a:p>
          <a:p>
            <a:r>
              <a:rPr lang="en-GB" b="1" dirty="0"/>
              <a:t>Outing and Trickery</a:t>
            </a:r>
            <a:r>
              <a:rPr lang="en-GB" dirty="0"/>
              <a:t> -</a:t>
            </a:r>
            <a:r>
              <a:rPr lang="en-US" dirty="0"/>
              <a:t>This is when someone may share personal information about another or trick someone into revealing secrets and forward it to others. They may also do this with private images and videos too.</a:t>
            </a:r>
            <a:endParaRPr lang="en-GB" dirty="0"/>
          </a:p>
          <a:p>
            <a:r>
              <a:rPr lang="en-GB" b="1" dirty="0"/>
              <a:t>Cyber Stalking -</a:t>
            </a:r>
            <a:r>
              <a:rPr lang="en-US" dirty="0"/>
              <a:t>This is the act of repeatedly sending messages that include threats of harm, harassment, intimidating messages, or engaging in other online activities that make a person afraid for his or her safety. </a:t>
            </a:r>
            <a:endParaRPr lang="en-GB" b="1" dirty="0"/>
          </a:p>
          <a:p>
            <a:r>
              <a:rPr lang="en-GB" b="1" dirty="0"/>
              <a:t>Exclusion-</a:t>
            </a:r>
            <a:r>
              <a:rPr lang="en-US" dirty="0"/>
              <a:t>This is when others intentionally leave someone out of a group such as group messages, online apps, gaming sites and other online engagement</a:t>
            </a:r>
            <a:r>
              <a:rPr lang="en-US" dirty="0" smtClean="0"/>
              <a:t>.</a:t>
            </a:r>
          </a:p>
          <a:p>
            <a:r>
              <a:rPr lang="en-US" b="1" dirty="0" err="1" smtClean="0"/>
              <a:t>Doxxing</a:t>
            </a:r>
            <a:r>
              <a:rPr lang="en-US" dirty="0" smtClean="0"/>
              <a:t>- Publishing personal details of another to the internet </a:t>
            </a:r>
          </a:p>
          <a:p>
            <a:r>
              <a:rPr lang="en-US" b="1" dirty="0" smtClean="0"/>
              <a:t>Trolling-</a:t>
            </a:r>
            <a:r>
              <a:rPr lang="en-US" dirty="0" smtClean="0"/>
              <a:t> Deliberately trying to provoke someone by being mean</a:t>
            </a:r>
            <a:endParaRPr lang="en-GB" dirty="0"/>
          </a:p>
        </p:txBody>
      </p:sp>
    </p:spTree>
    <p:extLst>
      <p:ext uri="{BB962C8B-B14F-4D97-AF65-F5344CB8AC3E}">
        <p14:creationId xmlns:p14="http://schemas.microsoft.com/office/powerpoint/2010/main" val="3537449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AF217-A36F-4610-B9B8-B9A6A85C9936}"/>
              </a:ext>
            </a:extLst>
          </p:cNvPr>
          <p:cNvSpPr>
            <a:spLocks noGrp="1"/>
          </p:cNvSpPr>
          <p:nvPr>
            <p:ph type="title"/>
          </p:nvPr>
        </p:nvSpPr>
        <p:spPr/>
        <p:txBody>
          <a:bodyPr/>
          <a:lstStyle/>
          <a:p>
            <a:r>
              <a:rPr lang="en-GB" dirty="0"/>
              <a:t>Focus : spreading rumours and gossip</a:t>
            </a:r>
          </a:p>
        </p:txBody>
      </p:sp>
      <p:sp>
        <p:nvSpPr>
          <p:cNvPr id="3" name="Content Placeholder 2">
            <a:extLst>
              <a:ext uri="{FF2B5EF4-FFF2-40B4-BE49-F238E27FC236}">
                <a16:creationId xmlns:a16="http://schemas.microsoft.com/office/drawing/2014/main" id="{FDA8CDDF-1367-42C9-8FB3-30A79B305C02}"/>
              </a:ext>
            </a:extLst>
          </p:cNvPr>
          <p:cNvSpPr>
            <a:spLocks noGrp="1"/>
          </p:cNvSpPr>
          <p:nvPr>
            <p:ph idx="1"/>
          </p:nvPr>
        </p:nvSpPr>
        <p:spPr/>
        <p:txBody>
          <a:bodyPr/>
          <a:lstStyle/>
          <a:p>
            <a:r>
              <a:rPr lang="en-GB" dirty="0"/>
              <a:t>Particularly damaging as it can spread fast and to a vast audience</a:t>
            </a:r>
          </a:p>
          <a:p>
            <a:r>
              <a:rPr lang="en-GB" dirty="0"/>
              <a:t>Particularly damaging as most commonly it is done by people who you once classed as friends and have shared things with.</a:t>
            </a:r>
          </a:p>
          <a:p>
            <a:r>
              <a:rPr lang="en-GB" dirty="0"/>
              <a:t>Be careful what you share and who you share with.</a:t>
            </a:r>
          </a:p>
          <a:p>
            <a:r>
              <a:rPr lang="en-GB" dirty="0"/>
              <a:t>This can be classified as a form of </a:t>
            </a:r>
            <a:r>
              <a:rPr lang="en-GB" dirty="0" err="1"/>
              <a:t>harrasment</a:t>
            </a:r>
            <a:endParaRPr lang="en-GB" dirty="0"/>
          </a:p>
        </p:txBody>
      </p:sp>
    </p:spTree>
    <p:extLst>
      <p:ext uri="{BB962C8B-B14F-4D97-AF65-F5344CB8AC3E}">
        <p14:creationId xmlns:p14="http://schemas.microsoft.com/office/powerpoint/2010/main" val="1481169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C9F1C-05A1-4850-BE6A-69AE3C99E3C4}"/>
              </a:ext>
            </a:extLst>
          </p:cNvPr>
          <p:cNvSpPr>
            <a:spLocks noGrp="1"/>
          </p:cNvSpPr>
          <p:nvPr>
            <p:ph type="title"/>
          </p:nvPr>
        </p:nvSpPr>
        <p:spPr/>
        <p:txBody>
          <a:bodyPr/>
          <a:lstStyle/>
          <a:p>
            <a:r>
              <a:rPr lang="en-GB" dirty="0" smtClean="0"/>
              <a:t> AG- Focus </a:t>
            </a:r>
            <a:r>
              <a:rPr lang="en-GB" dirty="0"/>
              <a:t>: threatening behaviour</a:t>
            </a:r>
          </a:p>
        </p:txBody>
      </p:sp>
      <p:sp>
        <p:nvSpPr>
          <p:cNvPr id="3" name="Content Placeholder 2">
            <a:extLst>
              <a:ext uri="{FF2B5EF4-FFF2-40B4-BE49-F238E27FC236}">
                <a16:creationId xmlns:a16="http://schemas.microsoft.com/office/drawing/2014/main" id="{02617F2E-B087-42CA-B9E5-BF315B2E49AC}"/>
              </a:ext>
            </a:extLst>
          </p:cNvPr>
          <p:cNvSpPr>
            <a:spLocks noGrp="1"/>
          </p:cNvSpPr>
          <p:nvPr>
            <p:ph idx="1"/>
          </p:nvPr>
        </p:nvSpPr>
        <p:spPr/>
        <p:txBody>
          <a:bodyPr/>
          <a:lstStyle/>
          <a:p>
            <a:r>
              <a:rPr lang="en-GB" dirty="0"/>
              <a:t>This is more serious and can be illegal as </a:t>
            </a:r>
            <a:r>
              <a:rPr lang="en-US" dirty="0"/>
              <a:t>it's against the law in the UK to use the phone system, which includes the internet, to cause alarm or distress. </a:t>
            </a:r>
            <a:endParaRPr lang="en-US" dirty="0" smtClean="0"/>
          </a:p>
          <a:p>
            <a:r>
              <a:rPr lang="en-US" dirty="0" smtClean="0"/>
              <a:t>Things that are legal face to face are often not legal when committed to print</a:t>
            </a:r>
            <a:endParaRPr lang="en-US" dirty="0"/>
          </a:p>
          <a:p>
            <a:r>
              <a:rPr lang="en-US" dirty="0"/>
              <a:t>It could also be against the 1997 Harassment Act. </a:t>
            </a:r>
          </a:p>
          <a:p>
            <a:endParaRPr lang="en-GB" dirty="0"/>
          </a:p>
        </p:txBody>
      </p:sp>
    </p:spTree>
    <p:extLst>
      <p:ext uri="{BB962C8B-B14F-4D97-AF65-F5344CB8AC3E}">
        <p14:creationId xmlns:p14="http://schemas.microsoft.com/office/powerpoint/2010/main" val="194533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07EC9-1355-4593-88BC-BE29F7BA9D81}"/>
              </a:ext>
            </a:extLst>
          </p:cNvPr>
          <p:cNvSpPr>
            <a:spLocks noGrp="1"/>
          </p:cNvSpPr>
          <p:nvPr>
            <p:ph type="title"/>
          </p:nvPr>
        </p:nvSpPr>
        <p:spPr/>
        <p:txBody>
          <a:bodyPr/>
          <a:lstStyle/>
          <a:p>
            <a:r>
              <a:rPr lang="en-GB" dirty="0"/>
              <a:t>Focus: Blackmail and grooming</a:t>
            </a:r>
          </a:p>
        </p:txBody>
      </p:sp>
      <p:sp>
        <p:nvSpPr>
          <p:cNvPr id="3" name="Content Placeholder 2">
            <a:extLst>
              <a:ext uri="{FF2B5EF4-FFF2-40B4-BE49-F238E27FC236}">
                <a16:creationId xmlns:a16="http://schemas.microsoft.com/office/drawing/2014/main" id="{D397A6B4-BDB1-4DFC-A846-021D78A33032}"/>
              </a:ext>
            </a:extLst>
          </p:cNvPr>
          <p:cNvSpPr>
            <a:spLocks noGrp="1"/>
          </p:cNvSpPr>
          <p:nvPr>
            <p:ph idx="1"/>
          </p:nvPr>
        </p:nvSpPr>
        <p:spPr>
          <a:xfrm>
            <a:off x="1451579" y="1982176"/>
            <a:ext cx="9603275" cy="3450613"/>
          </a:xfrm>
        </p:spPr>
        <p:txBody>
          <a:bodyPr>
            <a:normAutofit fontScale="70000" lnSpcReduction="20000"/>
          </a:bodyPr>
          <a:lstStyle/>
          <a:p>
            <a:r>
              <a:rPr lang="en-GB" dirty="0"/>
              <a:t>Starts off as friends and then inappropriate requests are made that increase in level such as :</a:t>
            </a:r>
          </a:p>
          <a:p>
            <a:pPr marL="0" indent="0">
              <a:buNone/>
            </a:pPr>
            <a:r>
              <a:rPr lang="en-GB" dirty="0"/>
              <a:t>Taking clothes off</a:t>
            </a:r>
          </a:p>
          <a:p>
            <a:pPr marL="0" indent="0">
              <a:buNone/>
            </a:pPr>
            <a:r>
              <a:rPr lang="en-GB" dirty="0"/>
              <a:t>Performing acts of a sexual nature</a:t>
            </a:r>
          </a:p>
          <a:p>
            <a:pPr marL="0" indent="0">
              <a:buNone/>
            </a:pPr>
            <a:r>
              <a:rPr lang="en-GB" dirty="0"/>
              <a:t>Sending intimate pictures</a:t>
            </a:r>
          </a:p>
          <a:p>
            <a:pPr marL="0" indent="0">
              <a:buNone/>
            </a:pPr>
            <a:r>
              <a:rPr lang="en-GB" dirty="0"/>
              <a:t>These are then used to blackmail the young person such as ‘if you don’t do more I will send them to your parents/friends/social group/you tube’. This is BLACKMAIL</a:t>
            </a:r>
          </a:p>
          <a:p>
            <a:pPr marL="0" indent="0">
              <a:buNone/>
            </a:pPr>
            <a:r>
              <a:rPr lang="en-GB" dirty="0"/>
              <a:t>This process is known as GROOMING </a:t>
            </a:r>
          </a:p>
          <a:p>
            <a:pPr marL="0" indent="0">
              <a:buNone/>
            </a:pPr>
            <a:r>
              <a:rPr lang="en-GB" dirty="0"/>
              <a:t>If this is happening report to </a:t>
            </a:r>
            <a:r>
              <a:rPr lang="en-US" dirty="0"/>
              <a:t>CEOP ( </a:t>
            </a:r>
            <a:r>
              <a:rPr lang="en-US" dirty="0">
                <a:hlinkClick r:id="rId2"/>
              </a:rPr>
              <a:t>The Child Exploitation and Online Protection Centre</a:t>
            </a:r>
            <a:r>
              <a:rPr lang="en-US" dirty="0"/>
              <a:t> )and they investigate cases of sexual abuse and grooming on the internet. You can report incidents by clicking the red button on the top right hand corner of the CEOP website.</a:t>
            </a:r>
            <a:endParaRPr lang="en-GB" dirty="0"/>
          </a:p>
          <a:p>
            <a:pPr marL="0" indent="0">
              <a:buNone/>
            </a:pPr>
            <a:r>
              <a:rPr lang="en-GB" dirty="0"/>
              <a:t> If this is happening to your child DO NOT delete anything as it can be used as evidence.</a:t>
            </a:r>
          </a:p>
        </p:txBody>
      </p:sp>
    </p:spTree>
    <p:extLst>
      <p:ext uri="{BB962C8B-B14F-4D97-AF65-F5344CB8AC3E}">
        <p14:creationId xmlns:p14="http://schemas.microsoft.com/office/powerpoint/2010/main" val="1840365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advice would you give your child?</a:t>
            </a:r>
            <a:endParaRPr lang="en-GB"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174224315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70</TotalTime>
  <Words>1443</Words>
  <Application>Microsoft Office PowerPoint</Application>
  <PresentationFormat>Widescreen</PresentationFormat>
  <Paragraphs>99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Gill Sans MT</vt:lpstr>
      <vt:lpstr>Gallery</vt:lpstr>
      <vt:lpstr>Cyber bullying</vt:lpstr>
      <vt:lpstr>How many ways do you think your children have of communicating on-line?</vt:lpstr>
      <vt:lpstr>PowerPoint Presentation</vt:lpstr>
      <vt:lpstr>AG- What is cyber bullying?</vt:lpstr>
      <vt:lpstr>Types of cyber bullying</vt:lpstr>
      <vt:lpstr>Focus : spreading rumours and gossip</vt:lpstr>
      <vt:lpstr> AG- Focus : threatening behaviour</vt:lpstr>
      <vt:lpstr>Focus: Blackmail and grooming</vt:lpstr>
      <vt:lpstr>What advice would you give your child?</vt:lpstr>
      <vt:lpstr>TIPs and advice for the young person</vt:lpstr>
      <vt:lpstr>Cont </vt:lpstr>
      <vt:lpstr>Tips for working with your children</vt:lpstr>
      <vt:lpstr>AG- Reporting</vt:lpstr>
      <vt:lpstr>cont</vt:lpstr>
      <vt:lpstr>cont</vt:lpstr>
      <vt:lpstr>AG- Protecting</vt:lpstr>
      <vt:lpstr>Removing and blocking friends</vt:lpstr>
      <vt:lpstr>The ultimate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Cyber bullying</dc:title>
  <dc:creator>priam 99</dc:creator>
  <cp:lastModifiedBy>Kevin Smith</cp:lastModifiedBy>
  <cp:revision>9</cp:revision>
  <dcterms:created xsi:type="dcterms:W3CDTF">2019-03-08T10:02:31Z</dcterms:created>
  <dcterms:modified xsi:type="dcterms:W3CDTF">2019-03-13T09:18:40Z</dcterms:modified>
</cp:coreProperties>
</file>